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37" r:id="rId8"/>
    <p:sldMasterId id="2147487161" r:id="rId9"/>
  </p:sldMasterIdLst>
  <p:notesMasterIdLst>
    <p:notesMasterId r:id="rId24"/>
  </p:notesMasterIdLst>
  <p:handoutMasterIdLst>
    <p:handoutMasterId r:id="rId25"/>
  </p:handoutMasterIdLst>
  <p:sldIdLst>
    <p:sldId id="710" r:id="rId10"/>
    <p:sldId id="650" r:id="rId11"/>
    <p:sldId id="257" r:id="rId12"/>
    <p:sldId id="258" r:id="rId13"/>
    <p:sldId id="722" r:id="rId14"/>
    <p:sldId id="717" r:id="rId15"/>
    <p:sldId id="719" r:id="rId16"/>
    <p:sldId id="720" r:id="rId17"/>
    <p:sldId id="721" r:id="rId18"/>
    <p:sldId id="711" r:id="rId19"/>
    <p:sldId id="718" r:id="rId20"/>
    <p:sldId id="705" r:id="rId21"/>
    <p:sldId id="666" r:id="rId22"/>
    <p:sldId id="715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100E0F"/>
    <a:srgbClr val="FFFFFF"/>
    <a:srgbClr val="258B2A"/>
    <a:srgbClr val="FFFF66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6" autoAdjust="0"/>
    <p:restoredTop sz="71773" autoAdjust="0"/>
  </p:normalViewPr>
  <p:slideViewPr>
    <p:cSldViewPr snapToGrid="0">
      <p:cViewPr varScale="1">
        <p:scale>
          <a:sx n="48" d="100"/>
          <a:sy n="48" d="100"/>
        </p:scale>
        <p:origin x="146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6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6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7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10/19/2017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43" tIns="46522" rIns="93043" bIns="4652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0" y="4414838"/>
            <a:ext cx="5607050" cy="4184650"/>
          </a:xfrm>
          <a:prstGeom prst="rect">
            <a:avLst/>
          </a:prstGeom>
        </p:spPr>
        <p:txBody>
          <a:bodyPr vert="horz" lIns="93043" tIns="46522" rIns="93043" bIns="4652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7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23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705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$2 a ticket, your friends and family will have a chance to win the top prize of a trip to the Holy Land!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920ED4-5C6E-4372-8660-AF198BDEA1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317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98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7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43" tIns="46522" rIns="93043" bIns="46522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580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dirty="0"/>
              <a:t>DEADLINE</a:t>
            </a:r>
            <a:r>
              <a:rPr lang="en-US" sz="1200" dirty="0"/>
              <a:t> for </a:t>
            </a:r>
            <a:r>
              <a:rPr lang="en-US" sz="1200" b="1" dirty="0"/>
              <a:t>submitting orders and payment</a:t>
            </a:r>
            <a:r>
              <a:rPr lang="en-US" sz="1200" dirty="0"/>
              <a:t> will be </a:t>
            </a:r>
            <a:r>
              <a:rPr lang="en-US" sz="1200" b="1" dirty="0"/>
              <a:t>OCTOBER 20, 2017</a:t>
            </a:r>
            <a:r>
              <a:rPr lang="en-US" sz="1200" dirty="0"/>
              <a:t>. We apologize but </a:t>
            </a:r>
            <a:r>
              <a:rPr lang="en-US" sz="1200" b="1" u="sng" dirty="0"/>
              <a:t>WE WILL NOT ACCEPT ORDERS AFTER THE DEADLINE</a:t>
            </a:r>
            <a:r>
              <a:rPr lang="en-US" sz="1200" dirty="0"/>
              <a:t>. </a:t>
            </a:r>
          </a:p>
          <a:p>
            <a:pPr rtl="0"/>
            <a:br>
              <a:rPr lang="en-US" sz="1200" dirty="0"/>
            </a:br>
            <a:endParaRPr lang="en-US" dirty="0"/>
          </a:p>
          <a:p>
            <a:r>
              <a:rPr lang="en-US" dirty="0"/>
              <a:t>Rate are still the same:</a:t>
            </a:r>
          </a:p>
          <a:p>
            <a:r>
              <a:rPr lang="en-US" dirty="0"/>
              <a:t>    1) English - $20.00/year</a:t>
            </a:r>
          </a:p>
          <a:p>
            <a:r>
              <a:rPr lang="en-US" dirty="0"/>
              <a:t>    2) Spanish - $15.00/year</a:t>
            </a:r>
          </a:p>
          <a:p>
            <a:r>
              <a:rPr lang="en-US" dirty="0"/>
              <a:t>    3) </a:t>
            </a:r>
            <a:r>
              <a:rPr lang="en-US" dirty="0" err="1"/>
              <a:t>Magnifikids</a:t>
            </a:r>
            <a:r>
              <a:rPr lang="en-US" dirty="0"/>
              <a:t> - $12.30/year </a:t>
            </a:r>
          </a:p>
          <a:p>
            <a:r>
              <a:rPr lang="en-US" dirty="0"/>
              <a:t>    4) Large prints (English) - $40.00/year</a:t>
            </a:r>
          </a:p>
          <a:p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would appreciate if </a:t>
            </a:r>
            <a:r>
              <a:rPr lang="en-US" b="1" dirty="0"/>
              <a:t>everyone will COMPLY with the deadline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190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75378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latin typeface="+mn-lt"/>
              </a:rPr>
              <a:t>Please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bring candies and or treats for the children at the fellowship.</a:t>
            </a:r>
            <a:endParaRPr lang="en-US" b="0" i="0" dirty="0">
              <a:latin typeface="+mn-lt"/>
            </a:endParaRPr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17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80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10/19/2017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08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409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4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920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69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10/19/2017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690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480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571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936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425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359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009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605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316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57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10/19/2017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555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900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349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794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435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33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10/19/2017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10/19/2017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10/19/2017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10/19/2017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8CED-B259-4C6D-983F-279B9819B0C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0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8" r:id="rId1"/>
    <p:sldLayoutId id="2147487139" r:id="rId2"/>
    <p:sldLayoutId id="2147487140" r:id="rId3"/>
    <p:sldLayoutId id="2147487141" r:id="rId4"/>
    <p:sldLayoutId id="2147487142" r:id="rId5"/>
    <p:sldLayoutId id="2147487143" r:id="rId6"/>
    <p:sldLayoutId id="2147487144" r:id="rId7"/>
    <p:sldLayoutId id="2147487145" r:id="rId8"/>
    <p:sldLayoutId id="2147487146" r:id="rId9"/>
    <p:sldLayoutId id="2147487147" r:id="rId10"/>
    <p:sldLayoutId id="21474871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9D9AB-1F41-4103-B432-157A60534BD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7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62" r:id="rId1"/>
    <p:sldLayoutId id="2147487163" r:id="rId2"/>
    <p:sldLayoutId id="2147487164" r:id="rId3"/>
    <p:sldLayoutId id="2147487165" r:id="rId4"/>
    <p:sldLayoutId id="2147487166" r:id="rId5"/>
    <p:sldLayoutId id="2147487167" r:id="rId6"/>
    <p:sldLayoutId id="2147487168" r:id="rId7"/>
    <p:sldLayoutId id="2147487169" r:id="rId8"/>
    <p:sldLayoutId id="2147487170" r:id="rId9"/>
    <p:sldLayoutId id="2147487171" r:id="rId10"/>
    <p:sldLayoutId id="21474871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24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390"/>
            <a:ext cx="9144000" cy="69843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91001" y="2275368"/>
            <a:ext cx="9317421" cy="2772326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7326" y="-126390"/>
            <a:ext cx="6900771" cy="1177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-225" normalizeH="0" baseline="0" noProof="0" dirty="0">
                <a:ln w="0">
                  <a:solidFill>
                    <a:srgbClr val="FFC00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63500" dir="2700000" algn="tl" rotWithShape="0">
                    <a:prstClr val="black">
                      <a:lumMod val="95000"/>
                      <a:lumOff val="5000"/>
                      <a:alpha val="40000"/>
                    </a:prstClr>
                  </a:outerShdw>
                </a:effectLst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What is God’s plan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91001" y="2164874"/>
            <a:ext cx="9288163" cy="2190305"/>
          </a:xfrm>
          <a:prstGeom prst="rect">
            <a:avLst/>
          </a:prstGeom>
          <a:solidFill>
            <a:schemeClr val="accent6">
              <a:lumMod val="75000"/>
              <a:alpha val="61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84" y="1566441"/>
            <a:ext cx="8929945" cy="29007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sto MT" panose="02040603050505030304" pitchFamily="18" charset="0"/>
                <a:ea typeface="+mn-ea"/>
                <a:cs typeface="David" panose="020E0502060401010101" pitchFamily="34" charset="-79"/>
              </a:rPr>
              <a:t>Join the…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225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sto MT" panose="02040603050505030304" pitchFamily="18" charset="0"/>
                <a:ea typeface="+mn-ea"/>
                <a:cs typeface="David" panose="020E0502060401010101" pitchFamily="34" charset="-79"/>
              </a:rPr>
              <a:t>Marriage Encounter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-225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sto MT" panose="02040603050505030304" pitchFamily="18" charset="0"/>
                <a:ea typeface="+mn-ea"/>
                <a:cs typeface="David" panose="020E0502060401010101" pitchFamily="34" charset="-79"/>
              </a:rPr>
              <a:t>Weekend #49</a:t>
            </a:r>
          </a:p>
        </p:txBody>
      </p:sp>
      <p:sp>
        <p:nvSpPr>
          <p:cNvPr id="3" name="Rectangle 2"/>
          <p:cNvSpPr/>
          <p:nvPr/>
        </p:nvSpPr>
        <p:spPr>
          <a:xfrm>
            <a:off x="463139" y="4538650"/>
            <a:ext cx="3080267" cy="15465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Nov. 17-19, 2017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Hotel Executive Suite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 </a:t>
            </a:r>
            <a:r>
              <a:rPr kumimoji="0" lang="en-US" sz="2400" b="0" i="0" u="none" strike="noStrike" kern="1200" cap="none" spc="38" normalizeH="0" baseline="0" noProof="0" dirty="0" err="1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Minue</a:t>
            </a: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Street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Carteret, NJ 07008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83643" y="5773317"/>
            <a:ext cx="1297471" cy="924785"/>
            <a:chOff x="10545174" y="5161992"/>
            <a:chExt cx="1729961" cy="12330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1113" y="5161992"/>
              <a:ext cx="838079" cy="83293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0545174" y="5994929"/>
              <a:ext cx="1729961" cy="400109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ook Antiqua" panose="02040602050305030304" pitchFamily="18" charset="0"/>
                  <a:ea typeface="+mn-ea"/>
                  <a:cs typeface="Arial" panose="020B0604020202020204" pitchFamily="34" charset="0"/>
                </a:rPr>
                <a:t>BLD Newark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448824" y="6197965"/>
            <a:ext cx="6167971" cy="5001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Please email us at mla@bldnewark.com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17323" y="692049"/>
            <a:ext cx="6900771" cy="1177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-225" normalizeH="0" baseline="0" noProof="0" dirty="0">
                <a:ln w="0">
                  <a:solidFill>
                    <a:srgbClr val="FFC00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63500" dir="2700000" algn="tl" rotWithShape="0">
                    <a:prstClr val="black">
                      <a:lumMod val="95000"/>
                      <a:lumOff val="5000"/>
                      <a:alpha val="40000"/>
                    </a:prstClr>
                  </a:outerShdw>
                </a:effectLst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in our married life?</a:t>
            </a:r>
          </a:p>
        </p:txBody>
      </p:sp>
    </p:spTree>
    <p:extLst>
      <p:ext uri="{BB962C8B-B14F-4D97-AF65-F5344CB8AC3E}">
        <p14:creationId xmlns:p14="http://schemas.microsoft.com/office/powerpoint/2010/main" val="2126912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726">
              <a:schemeClr val="accent1">
                <a:lumMod val="60000"/>
              </a:schemeClr>
            </a:gs>
            <a:gs pos="0">
              <a:schemeClr val="accent1">
                <a:lumMod val="40000"/>
                <a:lumOff val="60000"/>
              </a:schemeClr>
            </a:gs>
            <a:gs pos="33000">
              <a:schemeClr val="accent1">
                <a:lumMod val="95000"/>
                <a:lumOff val="5000"/>
              </a:schemeClr>
            </a:gs>
            <a:gs pos="75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4393">
            <a:off x="392455" y="2966098"/>
            <a:ext cx="4407414" cy="3489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407" y="551055"/>
            <a:ext cx="5320455" cy="29953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318" y="3375589"/>
            <a:ext cx="4420566" cy="29025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0512" y="54491"/>
            <a:ext cx="780365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Support the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BLD Newark 2017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Fundraiser !!!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50" normalizeH="0" baseline="0" noProof="0" dirty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5688" y="3662073"/>
            <a:ext cx="756970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Get a chance to win a trip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for 2 to Holy Land!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67597" y="5398536"/>
            <a:ext cx="51058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Raffle date is Friday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November 10, 2017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716" y="6124147"/>
            <a:ext cx="629346" cy="589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958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298543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Oct. 27, 2017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Mission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  <a:endParaRPr lang="en-US" sz="7200" dirty="0"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9147" y="2066164"/>
            <a:ext cx="8865705" cy="5427941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7200" b="1" spc="-150" dirty="0">
                <a:solidFill>
                  <a:srgbClr val="FFFFFF"/>
                </a:solidFill>
                <a:latin typeface="+mj-lt"/>
              </a:rPr>
              <a:t>“ Give to God what belongs to God.”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spc="-150" dirty="0">
                <a:solidFill>
                  <a:srgbClr val="FFFFFF"/>
                </a:solidFill>
                <a:latin typeface="+mj-lt"/>
              </a:rPr>
              <a:t>                (Mt 22:21)</a:t>
            </a:r>
            <a:endParaRPr lang="en-US" sz="4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117"/>
            <a:ext cx="9144000" cy="818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66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" y="1711584"/>
            <a:ext cx="9143999" cy="51464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914400" indent="-685800"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Respect authority that conforms to the order established by God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2. Observe the social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 teachings of the Catholic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 Church.</a:t>
            </a:r>
          </a:p>
        </p:txBody>
      </p:sp>
    </p:spTree>
    <p:extLst>
      <p:ext uri="{BB962C8B-B14F-4D97-AF65-F5344CB8AC3E}">
        <p14:creationId xmlns:p14="http://schemas.microsoft.com/office/powerpoint/2010/main" val="384496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28258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" y="2239726"/>
            <a:ext cx="9143999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66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“… I have called you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6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by your name …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6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 is I who arm you.”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(Is 45:4b, 5b)</a:t>
            </a:r>
            <a:endParaRPr lang="en-US" sz="18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47727" y="3894666"/>
            <a:ext cx="6498895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Oct. 20,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2597740"/>
            <a:ext cx="8572499" cy="3139321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/>
            </a:outerShdw>
          </a:effectLst>
          <a:scene3d>
            <a:camera prst="orthographicFront"/>
            <a:lightRig rig="soft" dir="t">
              <a:rot lat="0" lon="0" rev="10800000"/>
            </a:lightRig>
          </a:scene3d>
          <a:sp3d/>
        </p:spPr>
        <p:txBody>
          <a:bodyPr wrap="square">
            <a:spAutoFit/>
            <a:sp3d extrusionH="57150"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Tahoma" pitchFamily="34" charset="0"/>
                <a:cs typeface="Tahoma" pitchFamily="34" charset="0"/>
              </a:rPr>
              <a:t>is available for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Tahoma" pitchFamily="34" charset="0"/>
                <a:cs typeface="Tahoma" pitchFamily="34" charset="0"/>
              </a:rPr>
              <a:t>distribution tonight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Tahoma" pitchFamily="34" charset="0"/>
                <a:cs typeface="Tahoma" pitchFamily="34" charset="0"/>
              </a:rPr>
              <a:t>at the Auditorium.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61938"/>
            <a:ext cx="8957732" cy="2087562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defRPr/>
            </a:pPr>
            <a:r>
              <a:rPr lang="en-US" sz="7200" dirty="0">
                <a:ln/>
                <a:solidFill>
                  <a:srgbClr val="FFFF00"/>
                </a:solidFill>
                <a:effectLst/>
                <a:latin typeface="Book Antiqua" panose="02040602050305030304" pitchFamily="18" charset="0"/>
                <a:ea typeface="Tahoma" pitchFamily="34" charset="0"/>
                <a:cs typeface="Times New Roman" panose="02020603050405020304" pitchFamily="18" charset="0"/>
              </a:rPr>
              <a:t>November 2017</a:t>
            </a:r>
            <a:br>
              <a:rPr lang="en-US" sz="7200" dirty="0">
                <a:ln/>
                <a:solidFill>
                  <a:srgbClr val="FFFF00"/>
                </a:solidFill>
                <a:effectLst/>
                <a:latin typeface="Book Antiqua" panose="02040602050305030304" pitchFamily="18" charset="0"/>
                <a:ea typeface="Tahoma" pitchFamily="34" charset="0"/>
                <a:cs typeface="Times New Roman" panose="02020603050405020304" pitchFamily="18" charset="0"/>
              </a:rPr>
            </a:br>
            <a:r>
              <a:rPr lang="en-US" sz="6600" dirty="0">
                <a:ln/>
                <a:solidFill>
                  <a:srgbClr val="FFFF00"/>
                </a:solidFill>
                <a:effectLst/>
                <a:latin typeface="Book Antiqua" panose="02040602050305030304" pitchFamily="18" charset="0"/>
                <a:ea typeface="Tahoma" pitchFamily="34" charset="0"/>
                <a:cs typeface="Times New Roman" panose="02020603050405020304" pitchFamily="18" charset="0"/>
              </a:rPr>
              <a:t>MAGNIFICAT ISSUE</a:t>
            </a:r>
          </a:p>
        </p:txBody>
      </p:sp>
    </p:spTree>
    <p:extLst>
      <p:ext uri="{BB962C8B-B14F-4D97-AF65-F5344CB8AC3E}">
        <p14:creationId xmlns:p14="http://schemas.microsoft.com/office/powerpoint/2010/main" val="3739641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57202"/>
            <a:ext cx="9144000" cy="2222938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tabLst>
                <a:tab pos="4287838" algn="l"/>
              </a:tabLst>
            </a:pPr>
            <a:r>
              <a:rPr lang="en-US" sz="8000" b="1" dirty="0">
                <a:ln/>
                <a:solidFill>
                  <a:schemeClr val="accent3"/>
                </a:solidFill>
              </a:rPr>
              <a:t> </a:t>
            </a:r>
            <a:r>
              <a:rPr lang="en-US" sz="8800" b="1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2018 Magnificats Renewal</a:t>
            </a:r>
            <a:endParaRPr lang="en-US" sz="8000" b="1" dirty="0">
              <a:ln/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5771" y="4348660"/>
            <a:ext cx="8387255" cy="2777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800" b="1" dirty="0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anose="020B0604020202020204" pitchFamily="34" charset="0"/>
              </a:rPr>
              <a:t>Please submit orders and payments per Ministry/or M.E. class to Marc / Emma.</a:t>
            </a:r>
            <a:endParaRPr lang="en-US" sz="6600" b="1" dirty="0">
              <a:ln w="0"/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39148" y="2680140"/>
            <a:ext cx="9144000" cy="2222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7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6600" b="1" spc="50" dirty="0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 Antiqua" panose="02040602050305030304" pitchFamily="18" charset="0"/>
              </a:rPr>
              <a:t>Deadline: Oct 20, 2017</a:t>
            </a:r>
            <a:endParaRPr lang="en-US" sz="7200" b="1" spc="50" dirty="0">
              <a:ln w="0"/>
              <a:solidFill>
                <a:schemeClr val="tx2">
                  <a:lumMod val="20000"/>
                  <a:lumOff val="8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399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190" y="127154"/>
            <a:ext cx="8229600" cy="1143000"/>
          </a:xfr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  <a:ea typeface="Batang" panose="02030600000101010101" pitchFamily="18" charset="-127"/>
              </a:rPr>
              <a:t>TEACHINGS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2817" y="1652926"/>
            <a:ext cx="9063613" cy="3477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636588" marR="0" lvl="0" indent="-1793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Creation Realities /    </a:t>
            </a:r>
          </a:p>
          <a:p>
            <a:pPr marL="457200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Growth in Prayer </a:t>
            </a:r>
            <a:r>
              <a:rPr kumimoji="0" lang="en-US" sz="4400" b="1" i="0" u="none" strike="noStrike" kern="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- LSS 1- 48</a:t>
            </a:r>
          </a:p>
          <a:p>
            <a:pPr marL="735013" marR="0" lvl="2" indent="-2778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b="1" kern="0" spc="-15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Gifts and Fruit of the Holy Spirit         </a:t>
            </a:r>
          </a:p>
          <a:p>
            <a:pPr marL="45720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kern="0" spc="-15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  <a:r>
              <a:rPr lang="en-US" sz="4400" b="1" kern="0" spc="-15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LSS 1- 47</a:t>
            </a:r>
            <a:r>
              <a:rPr lang="en-US" sz="4400" b="1" kern="0" spc="-15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735013" marR="0" lvl="2" indent="-2778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b="1" kern="0" spc="-15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Advanced Intercession </a:t>
            </a:r>
            <a:r>
              <a:rPr lang="en-US" sz="4400" b="1" kern="0" spc="-15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-LSS 1- 45 </a:t>
            </a:r>
            <a:endParaRPr kumimoji="0" lang="en-US" sz="5400" b="1" i="0" u="none" strike="noStrike" kern="0" cap="none" spc="0" normalizeH="0" baseline="0" noProof="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4507" y="5232402"/>
            <a:ext cx="674896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Sat., Oct. 21, 2017, 1- 5 pm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@ DMP Classrooms</a:t>
            </a:r>
          </a:p>
        </p:txBody>
      </p:sp>
    </p:spTree>
    <p:extLst>
      <p:ext uri="{BB962C8B-B14F-4D97-AF65-F5344CB8AC3E}">
        <p14:creationId xmlns:p14="http://schemas.microsoft.com/office/powerpoint/2010/main" val="690241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B41CD1-FC6C-475F-A703-56E5CEEE4270}"/>
              </a:ext>
            </a:extLst>
          </p:cNvPr>
          <p:cNvSpPr/>
          <p:nvPr/>
        </p:nvSpPr>
        <p:spPr>
          <a:xfrm>
            <a:off x="729929" y="462675"/>
            <a:ext cx="7763664" cy="2554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50800" dist="88900" dir="3000000" algn="tr" rotWithShape="0">
                    <a:prstClr val="black">
                      <a:alpha val="40000"/>
                    </a:prstClr>
                  </a:outerShdw>
                </a:effectLst>
              </a:rPr>
              <a:t>MARK 10 </a:t>
            </a:r>
          </a:p>
          <a:p>
            <a:pPr algn="ctr"/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50800" dist="88900" dir="3000000" algn="tr" rotWithShape="0">
                    <a:prstClr val="black">
                      <a:alpha val="40000"/>
                    </a:prstClr>
                  </a:outerShdw>
                </a:effectLst>
              </a:rPr>
              <a:t>Parade of Saints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35D9AD-85A1-4A28-A392-6DA417C331D0}"/>
              </a:ext>
            </a:extLst>
          </p:cNvPr>
          <p:cNvSpPr/>
          <p:nvPr/>
        </p:nvSpPr>
        <p:spPr>
          <a:xfrm>
            <a:off x="340399" y="3602142"/>
            <a:ext cx="8542723" cy="193899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50800" dist="76200" dir="6600000" algn="t" rotWithShape="0">
                    <a:prstClr val="black">
                      <a:alpha val="40000"/>
                    </a:prstClr>
                  </a:outerShdw>
                </a:effectLst>
              </a:rPr>
              <a:t>Friday, October 27, 2017</a:t>
            </a:r>
          </a:p>
          <a:p>
            <a:pPr algn="ctr"/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50800" dist="76200" dir="6600000" algn="t" rotWithShape="0">
                    <a:prstClr val="black">
                      <a:alpha val="40000"/>
                    </a:prstClr>
                  </a:outerShdw>
                </a:effectLst>
              </a:rPr>
              <a:t>Divine Mercy Parish</a:t>
            </a:r>
          </a:p>
        </p:txBody>
      </p:sp>
    </p:spTree>
    <p:extLst>
      <p:ext uri="{BB962C8B-B14F-4D97-AF65-F5344CB8AC3E}">
        <p14:creationId xmlns:p14="http://schemas.microsoft.com/office/powerpoint/2010/main" val="1790405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4365E93-6E12-4479-8038-988ED8EE8C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479" y="-1329567"/>
            <a:ext cx="6195437" cy="57624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F5E0FC-3655-4C23-8E78-E0834D2193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94" y="2431270"/>
            <a:ext cx="6666764" cy="442673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20EEF86-5106-4E8C-BDC9-0007F4103CD9}"/>
              </a:ext>
            </a:extLst>
          </p:cNvPr>
          <p:cNvSpPr/>
          <p:nvPr/>
        </p:nvSpPr>
        <p:spPr>
          <a:xfrm>
            <a:off x="207296" y="-125540"/>
            <a:ext cx="65626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>
                <a:ln w="0"/>
                <a:solidFill>
                  <a:srgbClr val="FFFF00"/>
                </a:solidFill>
                <a:effectLst>
                  <a:outerShdw blurRad="25400" dist="101600" dir="2700000" algn="tl" rotWithShape="0">
                    <a:schemeClr val="bg2">
                      <a:lumMod val="50000"/>
                      <a:alpha val="44000"/>
                    </a:schemeClr>
                  </a:outerShdw>
                </a:effectLst>
                <a:latin typeface="Calisto MT" panose="02040603050505030304" pitchFamily="18" charset="0"/>
              </a:rPr>
              <a:t>2000 HAIL</a:t>
            </a:r>
          </a:p>
          <a:p>
            <a:r>
              <a:rPr lang="en-US" sz="9600" b="1" dirty="0">
                <a:ln w="0"/>
                <a:solidFill>
                  <a:srgbClr val="FFFF00"/>
                </a:solidFill>
                <a:effectLst>
                  <a:outerShdw blurRad="25400" dist="101600" dir="2700000" algn="tl" rotWithShape="0">
                    <a:schemeClr val="bg2">
                      <a:lumMod val="50000"/>
                      <a:alpha val="44000"/>
                    </a:schemeClr>
                  </a:outerShdw>
                </a:effectLst>
                <a:latin typeface="Calisto MT" panose="02040603050505030304" pitchFamily="18" charset="0"/>
              </a:rPr>
              <a:t>MARY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120E54-CE21-4DA4-997C-4AD865E0BE82}"/>
              </a:ext>
            </a:extLst>
          </p:cNvPr>
          <p:cNvSpPr/>
          <p:nvPr/>
        </p:nvSpPr>
        <p:spPr>
          <a:xfrm>
            <a:off x="231841" y="4019857"/>
            <a:ext cx="83555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spc="50" dirty="0">
                <a:ln w="0">
                  <a:solidFill>
                    <a:srgbClr val="100E0F"/>
                  </a:solidFill>
                </a:ln>
                <a:solidFill>
                  <a:srgbClr val="FFFFFF"/>
                </a:solidFill>
                <a:effectLst>
                  <a:outerShdw blurRad="50800" dist="101600" dir="2400000" algn="tl" rotWithShape="0">
                    <a:schemeClr val="bg2">
                      <a:alpha val="43000"/>
                    </a:schemeClr>
                  </a:outerShdw>
                </a:effectLst>
              </a:rPr>
              <a:t>Saturday, October 28</a:t>
            </a:r>
          </a:p>
          <a:p>
            <a:r>
              <a:rPr lang="en-US" sz="6000" b="1" spc="50" dirty="0">
                <a:ln w="0">
                  <a:solidFill>
                    <a:srgbClr val="100E0F"/>
                  </a:solidFill>
                </a:ln>
                <a:solidFill>
                  <a:srgbClr val="FFFFFF"/>
                </a:solidFill>
                <a:effectLst>
                  <a:outerShdw blurRad="50800" dist="101600" dir="2400000" algn="tl" rotWithShape="0">
                    <a:schemeClr val="bg2">
                      <a:alpha val="43000"/>
                    </a:schemeClr>
                  </a:outerShdw>
                </a:effectLst>
              </a:rPr>
              <a:t>Start - 8:30am</a:t>
            </a:r>
          </a:p>
          <a:p>
            <a:r>
              <a:rPr lang="en-US" sz="6000" b="1" spc="50" dirty="0">
                <a:ln w="0">
                  <a:solidFill>
                    <a:srgbClr val="100E0F"/>
                  </a:solidFill>
                </a:ln>
                <a:solidFill>
                  <a:srgbClr val="FFFFFF"/>
                </a:solidFill>
                <a:effectLst>
                  <a:outerShdw blurRad="50800" dist="101600" dir="2400000" algn="tl" rotWithShape="0">
                    <a:schemeClr val="bg2">
                      <a:alpha val="43000"/>
                    </a:schemeClr>
                  </a:outerShdw>
                </a:effectLst>
              </a:rPr>
              <a:t>DMP Library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218BC5-6256-4908-B99F-B9893A0CA0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32" y="6322332"/>
            <a:ext cx="435752" cy="39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5845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AA030F-3933-41F8-A26D-E8F91C64C3A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18fa9b5-5772-4b1e-924d-5642982b1f2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40624</TotalTime>
  <Words>346</Words>
  <Application>Microsoft Office PowerPoint</Application>
  <PresentationFormat>On-screen Show (4:3)</PresentationFormat>
  <Paragraphs>90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39" baseType="lpstr">
      <vt:lpstr>ＭＳ Ｐゴシック</vt:lpstr>
      <vt:lpstr>Arial</vt:lpstr>
      <vt:lpstr>Batang</vt:lpstr>
      <vt:lpstr>Bell MT</vt:lpstr>
      <vt:lpstr>Berlin Sans FB Demi</vt:lpstr>
      <vt:lpstr>Book Antiqua</vt:lpstr>
      <vt:lpstr>Brush Script MT</vt:lpstr>
      <vt:lpstr>Calibri</vt:lpstr>
      <vt:lpstr>Calibri Light</vt:lpstr>
      <vt:lpstr>Calisto MT</vt:lpstr>
      <vt:lpstr>David</vt:lpstr>
      <vt:lpstr>Georgia</vt:lpstr>
      <vt:lpstr>Lucida Sans</vt:lpstr>
      <vt:lpstr>Segoe UI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Office Theme</vt:lpstr>
      <vt:lpstr>2_Office Theme</vt:lpstr>
      <vt:lpstr>PowerPoint Presentation</vt:lpstr>
      <vt:lpstr> God’s  Promise   for the week</vt:lpstr>
      <vt:lpstr>PowerPoint Presentation</vt:lpstr>
      <vt:lpstr>PowerPoint Presentation</vt:lpstr>
      <vt:lpstr>November 2017 MAGNIFICAT ISSUE</vt:lpstr>
      <vt:lpstr> 2018 Magnificats Renewal</vt:lpstr>
      <vt:lpstr>TEACHINGS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2153</cp:revision>
  <cp:lastPrinted>2017-10-19T18:44:18Z</cp:lastPrinted>
  <dcterms:created xsi:type="dcterms:W3CDTF">2012-02-27T22:14:55Z</dcterms:created>
  <dcterms:modified xsi:type="dcterms:W3CDTF">2017-10-19T18:50:53Z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