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  <p:sldMasterId id="2147487149" r:id="rId9"/>
  </p:sldMasterIdLst>
  <p:notesMasterIdLst>
    <p:notesMasterId r:id="rId21"/>
  </p:notesMasterIdLst>
  <p:handoutMasterIdLst>
    <p:handoutMasterId r:id="rId22"/>
  </p:handoutMasterIdLst>
  <p:sldIdLst>
    <p:sldId id="650" r:id="rId10"/>
    <p:sldId id="714" r:id="rId11"/>
    <p:sldId id="257" r:id="rId12"/>
    <p:sldId id="258" r:id="rId13"/>
    <p:sldId id="715" r:id="rId14"/>
    <p:sldId id="710" r:id="rId15"/>
    <p:sldId id="719" r:id="rId16"/>
    <p:sldId id="706" r:id="rId17"/>
    <p:sldId id="705" r:id="rId18"/>
    <p:sldId id="666" r:id="rId19"/>
    <p:sldId id="689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FF66"/>
    <a:srgbClr val="CC6600"/>
    <a:srgbClr val="FF0000"/>
    <a:srgbClr val="FF0066"/>
    <a:srgbClr val="000000"/>
    <a:srgbClr val="100E0F"/>
    <a:srgbClr val="6D0312"/>
    <a:srgbClr val="951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1773" autoAdjust="0"/>
  </p:normalViewPr>
  <p:slideViewPr>
    <p:cSldViewPr snapToGrid="0">
      <p:cViewPr varScale="1">
        <p:scale>
          <a:sx n="79" d="100"/>
          <a:sy n="79" d="100"/>
        </p:scale>
        <p:origin x="115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7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6/30/2017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3" tIns="46522" rIns="93043" bIns="465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43" tIns="46522" rIns="93043" bIns="4652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7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7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43" tIns="46522" rIns="93043" bIns="46522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08">
              <a:defRPr/>
            </a:pPr>
            <a:fld id="{4687B6A3-F14C-4518-A502-21A745083681}" type="slidenum">
              <a:rPr lang="en-US" sz="1800" kern="0">
                <a:solidFill>
                  <a:prstClr val="black"/>
                </a:solidFill>
              </a:rPr>
              <a:pPr defTabSz="914308">
                <a:defRPr/>
              </a:pPr>
              <a:t>11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3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088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79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670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Knowing current BLD trends and issues and how the community and its leadership move to worship and serve God.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45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65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6/30/2017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6/30/2017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6/30/2017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6/30/2017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6/30/2017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6/30/2017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6/30/2017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6/30/2017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6/30/2017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6/30/2017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6/30/2017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6/30/2017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6/30/2017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6/30/2017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6/30/2017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6/30/2017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6/30/2017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6/30/2017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6/30/2017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6/30/2017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6/30/2017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6/30/2017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6/30/2017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6/30/2017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6/30/2017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6/30/2017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6/30/2017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894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220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23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476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8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6/30/2017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639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364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844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988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962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191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573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436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543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6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6/30/2017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221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406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901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925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920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048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9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6/30/2017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6/30/2017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6/30/2017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6/30/2017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6/30/2017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6/30/2017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6/30/2017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F45B9-E9E3-43C8-9600-6945FB9DE960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3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C1823-BC6B-47DA-B7AA-7726B2B20FE7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3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63314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139838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18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“Whoever receives you receives me, and whoever receives me receives the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one who sent me.”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5400" b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     (Mt 10:40)</a:t>
            </a:r>
            <a:endParaRPr lang="en-US" sz="9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99334"/>
            <a:ext cx="9144000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150" dirty="0">
                <a:solidFill>
                  <a:srgbClr val="FFFFFF"/>
                </a:solidFill>
                <a:latin typeface="+mj-lt"/>
              </a:rPr>
              <a:t>“Think of yourselves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150" dirty="0">
                <a:solidFill>
                  <a:srgbClr val="FFFFFF"/>
                </a:solidFill>
                <a:latin typeface="+mj-lt"/>
              </a:rPr>
              <a:t>as dead to sin and living for God in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150" dirty="0">
                <a:solidFill>
                  <a:srgbClr val="FFFFFF"/>
                </a:solidFill>
                <a:latin typeface="+mj-lt"/>
              </a:rPr>
              <a:t>Christ Jesus.”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solidFill>
                  <a:srgbClr val="FFFFFF"/>
                </a:solidFill>
                <a:latin typeface="+mj-lt"/>
              </a:rPr>
              <a:t>          </a:t>
            </a:r>
            <a:r>
              <a:rPr lang="en-US" sz="5400" b="1" spc="-150" dirty="0">
                <a:solidFill>
                  <a:srgbClr val="FFFFFF"/>
                </a:solidFill>
                <a:latin typeface="+mj-lt"/>
              </a:rPr>
              <a:t>(Rom 6:11)</a:t>
            </a:r>
            <a:endParaRPr lang="en-US" sz="9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31479"/>
            <a:ext cx="9144000" cy="52265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</a:t>
            </a: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Be faithful to your covenant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pledges.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</a:t>
            </a: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Love unconditionally, love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until it hurts… forgive.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Be willing to suffer for the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cross.</a:t>
            </a:r>
            <a:endParaRPr lang="en-US" sz="4800" b="1" spc="-300" dirty="0">
              <a:ln/>
              <a:solidFill>
                <a:srgbClr val="FFFFFF"/>
              </a:solidFill>
              <a:effectLst>
                <a:outerShdw blurRad="50800" dist="88900" dir="3000000" algn="tl" rotWithShape="0">
                  <a:prstClr val="black">
                    <a:alpha val="40000"/>
                  </a:prstClr>
                </a:outerShdw>
              </a:effectLst>
              <a:latin typeface="Lucida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6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4665" r="40971"/>
          <a:stretch/>
        </p:blipFill>
        <p:spPr>
          <a:xfrm>
            <a:off x="0" y="85344"/>
            <a:ext cx="8998227" cy="59729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445" y="5982066"/>
            <a:ext cx="5413717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2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6622" y="3894666"/>
            <a:ext cx="6821099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30,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4976" y="307818"/>
            <a:ext cx="8736593" cy="1323439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-300" normalizeH="0" baseline="0" noProof="0" dirty="0">
                <a:ln w="0">
                  <a:noFill/>
                </a:ln>
                <a:solidFill>
                  <a:schemeClr val="accent2"/>
                </a:solidFill>
                <a:effectLst>
                  <a:outerShdw blurRad="50800" dist="114300" dir="8100000" algn="tr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YOUTH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192" y="1277355"/>
            <a:ext cx="8809024" cy="1323439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-300" normalizeH="0" baseline="0" noProof="0" dirty="0">
                <a:ln w="0"/>
                <a:solidFill>
                  <a:schemeClr val="accent2"/>
                </a:solidFill>
                <a:effectLst>
                  <a:outerShdw blurRad="50800" dist="114300" dir="8100000" algn="tr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ENCOUNTER #24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5101" y="2446947"/>
            <a:ext cx="5913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50" normalizeH="0" baseline="0" noProof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Mistral" panose="03090702030407020403" pitchFamily="66" charset="0"/>
              </a:rPr>
              <a:t>“Come and Follow Me…”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17693" y="3212362"/>
            <a:ext cx="5708614" cy="3018866"/>
            <a:chOff x="-188310" y="3346200"/>
            <a:chExt cx="5708614" cy="3018866"/>
          </a:xfrm>
        </p:grpSpPr>
        <p:sp>
          <p:nvSpPr>
            <p:cNvPr id="8" name="Rectangle 7"/>
            <p:cNvSpPr/>
            <p:nvPr/>
          </p:nvSpPr>
          <p:spPr>
            <a:xfrm>
              <a:off x="9661" y="3346200"/>
              <a:ext cx="510748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50" normalizeH="0" baseline="0" noProof="0" dirty="0">
                  <a:ln w="0"/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Arial" panose="020B0604020202020204" pitchFamily="34" charset="0"/>
                  <a:ea typeface="Segoe UI Emoji" panose="020B0502040204020203" pitchFamily="34" charset="0"/>
                  <a:cs typeface="Arial" panose="020B0604020202020204" pitchFamily="34" charset="0"/>
                </a:rPr>
                <a:t>July 7-9, 2017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188310" y="4241408"/>
              <a:ext cx="5708614" cy="21236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50" normalizeH="0" baseline="0" noProof="0" dirty="0">
                  <a:ln w="0"/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Arial" panose="020B0604020202020204" pitchFamily="34" charset="0"/>
                  <a:ea typeface="Segoe UI Emoji" panose="020B0502040204020203" pitchFamily="34" charset="0"/>
                  <a:cs typeface="Arial" panose="020B0604020202020204" pitchFamily="34" charset="0"/>
                </a:rPr>
                <a:t>Fellowship Deaconry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50" normalizeH="0" baseline="0" noProof="0" dirty="0">
                  <a:ln w="0"/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Arial" panose="020B0604020202020204" pitchFamily="34" charset="0"/>
                  <a:ea typeface="Segoe UI Emoji" panose="020B0502040204020203" pitchFamily="34" charset="0"/>
                  <a:cs typeface="Arial" panose="020B0604020202020204" pitchFamily="34" charset="0"/>
                </a:rPr>
                <a:t>3575 Valley Road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50" normalizeH="0" baseline="0" noProof="0" dirty="0">
                  <a:ln w="0"/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Arial" panose="020B0604020202020204" pitchFamily="34" charset="0"/>
                  <a:ea typeface="Segoe UI Emoji" panose="020B0502040204020203" pitchFamily="34" charset="0"/>
                  <a:cs typeface="Arial" panose="020B0604020202020204" pitchFamily="34" charset="0"/>
                </a:rPr>
                <a:t>Basking Ridge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19" y="5855257"/>
            <a:ext cx="684138" cy="67994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7124" y="6515887"/>
            <a:ext cx="108466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</a:rPr>
              <a:t>BLD Newark</a:t>
            </a:r>
          </a:p>
        </p:txBody>
      </p:sp>
      <p:sp>
        <p:nvSpPr>
          <p:cNvPr id="2" name="Rectangle 1"/>
          <p:cNvSpPr/>
          <p:nvPr/>
        </p:nvSpPr>
        <p:spPr>
          <a:xfrm>
            <a:off x="1437794" y="6177333"/>
            <a:ext cx="66223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Contact: dyc@bldnewark.com </a:t>
            </a:r>
          </a:p>
        </p:txBody>
      </p:sp>
    </p:spTree>
    <p:extLst>
      <p:ext uri="{BB962C8B-B14F-4D97-AF65-F5344CB8AC3E}">
        <p14:creationId xmlns:p14="http://schemas.microsoft.com/office/powerpoint/2010/main" val="87020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9" name="Rectangle 8"/>
          <p:cNvSpPr/>
          <p:nvPr/>
        </p:nvSpPr>
        <p:spPr>
          <a:xfrm>
            <a:off x="6142" y="395785"/>
            <a:ext cx="9137858" cy="1799062"/>
          </a:xfrm>
          <a:prstGeom prst="rect">
            <a:avLst/>
          </a:prstGeom>
          <a:solidFill>
            <a:schemeClr val="accent6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710" y="533547"/>
            <a:ext cx="3908442" cy="1015663"/>
          </a:xfrm>
          <a:prstGeom prst="rect">
            <a:avLst/>
          </a:prstGeom>
          <a:noFill/>
          <a:effectLst>
            <a:outerShdw blurRad="50800" dist="114300" dir="120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</a:rPr>
              <a:t>FAMILY</a:t>
            </a:r>
            <a:r>
              <a:rPr kumimoji="0" lang="en-US" sz="48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7710" y="2194847"/>
            <a:ext cx="5352747" cy="1754326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July 14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 -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16, 2017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Malvern Retreat House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Malvern PA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7710" y="4479911"/>
            <a:ext cx="8296378" cy="2215991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Submit Completed Applications to: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Willy &amp; Amor Ferrer (908) 416-5983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Noel &amp; Gale Deleon  (201)320-5194</a:t>
            </a: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88062" y="6349136"/>
            <a:ext cx="100448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50" normalizeH="0" baseline="0" noProof="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 As for me and my household, we will serve the Lord: </a:t>
            </a:r>
            <a:r>
              <a:rPr kumimoji="0" lang="en-US" sz="2400" b="1" i="0" u="none" strike="noStrike" kern="0" cap="none" spc="-150" normalizeH="0" baseline="0" noProof="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Joshua 24:15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183" y="6349136"/>
            <a:ext cx="376817" cy="3745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7710" y="1042411"/>
            <a:ext cx="771397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</a:rPr>
              <a:t>ENCOUNTER</a:t>
            </a:r>
            <a:r>
              <a:rPr kumimoji="0" lang="en-US" sz="44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</a:rPr>
              <a:t> </a:t>
            </a:r>
            <a:r>
              <a:rPr kumimoji="0" lang="en-US" sz="88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</a:rPr>
              <a:t>24</a:t>
            </a:r>
            <a:endParaRPr kumimoji="0" lang="en-US" sz="7200" b="0" i="0" u="none" strike="noStrike" kern="0" cap="none" spc="50" normalizeH="0" baseline="0" noProof="0" dirty="0">
              <a:ln w="0"/>
              <a:solidFill>
                <a:srgbClr val="FFFF00"/>
              </a:solidFill>
              <a:effectLst>
                <a:outerShdw blurRad="50800" dist="114300" dir="12000000" algn="ctr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8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21000" decel="24000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95104 -0.00278 L -0.95104 0.00277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0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653686">
            <a:off x="25192" y="440120"/>
            <a:ext cx="3327990" cy="646331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 the Date!</a:t>
            </a:r>
          </a:p>
        </p:txBody>
      </p:sp>
      <p:sp>
        <p:nvSpPr>
          <p:cNvPr id="5" name="Rectangle 4"/>
          <p:cNvSpPr/>
          <p:nvPr/>
        </p:nvSpPr>
        <p:spPr>
          <a:xfrm>
            <a:off x="589221" y="1194425"/>
            <a:ext cx="79848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Disciples Assembly</a:t>
            </a:r>
          </a:p>
        </p:txBody>
      </p:sp>
      <p:sp>
        <p:nvSpPr>
          <p:cNvPr id="7" name="Rectangle 6"/>
          <p:cNvSpPr/>
          <p:nvPr/>
        </p:nvSpPr>
        <p:spPr>
          <a:xfrm>
            <a:off x="589221" y="2302421"/>
            <a:ext cx="7780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"We Walk Hand In Hand"</a:t>
            </a:r>
          </a:p>
        </p:txBody>
      </p:sp>
      <p:sp>
        <p:nvSpPr>
          <p:cNvPr id="8" name="Rectangle 7"/>
          <p:cNvSpPr/>
          <p:nvPr/>
        </p:nvSpPr>
        <p:spPr>
          <a:xfrm>
            <a:off x="589221" y="3377474"/>
            <a:ext cx="65603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July 29, 2017, Saturday</a:t>
            </a:r>
          </a:p>
          <a:p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1:00 pm to 5:00 pm</a:t>
            </a:r>
          </a:p>
          <a:p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DMP Auditorium</a:t>
            </a:r>
          </a:p>
        </p:txBody>
      </p:sp>
      <p:sp>
        <p:nvSpPr>
          <p:cNvPr id="9" name="Rectangle 8"/>
          <p:cNvSpPr/>
          <p:nvPr/>
        </p:nvSpPr>
        <p:spPr>
          <a:xfrm>
            <a:off x="158470" y="5882028"/>
            <a:ext cx="88463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Contacts: </a:t>
            </a: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Lisa and </a:t>
            </a:r>
            <a:r>
              <a:rPr lang="en-US" sz="28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Joven</a:t>
            </a: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 Soriano, Joy and Raul Wong, </a:t>
            </a:r>
            <a:r>
              <a:rPr lang="en-US" sz="28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Tatess</a:t>
            </a: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 and Tony Abad, Fe and </a:t>
            </a:r>
            <a:r>
              <a:rPr lang="en-US" sz="28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Sundee</a:t>
            </a: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Ikalina</a:t>
            </a: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Nellie and Ernest Sun</a:t>
            </a:r>
          </a:p>
        </p:txBody>
      </p:sp>
    </p:spTree>
    <p:extLst>
      <p:ext uri="{BB962C8B-B14F-4D97-AF65-F5344CB8AC3E}">
        <p14:creationId xmlns:p14="http://schemas.microsoft.com/office/powerpoint/2010/main" val="128447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remov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83"/>
          <a:stretch/>
        </p:blipFill>
        <p:spPr>
          <a:xfrm>
            <a:off x="-140112" y="5384799"/>
            <a:ext cx="9394520" cy="157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t="2576" r="54" b="59243"/>
          <a:stretch/>
        </p:blipFill>
        <p:spPr>
          <a:xfrm>
            <a:off x="0" y="1"/>
            <a:ext cx="9144000" cy="37388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99464" y="3158411"/>
            <a:ext cx="61782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August 19, 2017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Community Celebration at the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Divine Mercy Parish</a:t>
            </a:r>
            <a:endParaRPr lang="en-US" sz="3200" b="1" cap="none" spc="50" dirty="0">
              <a:ln w="0"/>
              <a:solidFill>
                <a:srgbClr val="C00000"/>
              </a:solidFill>
              <a:effectLst>
                <a:outerShdw blurRad="50800" dist="76200" dir="18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1897" y="5034657"/>
            <a:ext cx="6194901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August 20, </a:t>
            </a:r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2017</a:t>
            </a:r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25</a:t>
            </a:r>
            <a:r>
              <a:rPr lang="en-US" sz="3200" b="1" spc="50" baseline="3000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 Anniversary Dinner Dance</a:t>
            </a:r>
            <a:endParaRPr lang="en-US" sz="3200" b="1" cap="none" spc="50" dirty="0">
              <a:ln w="0"/>
              <a:solidFill>
                <a:srgbClr val="C00000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9645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862322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JULY  7, 2017</a:t>
            </a:r>
          </a:p>
          <a:p>
            <a:pPr algn="ctr">
              <a:defRPr/>
            </a:pPr>
            <a:r>
              <a:rPr lang="en-US" sz="7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Management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AA030F-3933-41F8-A26D-E8F91C64C3A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18fa9b5-5772-4b1e-924d-5642982b1f2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38349</TotalTime>
  <Words>277</Words>
  <Application>Microsoft Office PowerPoint</Application>
  <PresentationFormat>On-screen Show (4:3)</PresentationFormat>
  <Paragraphs>68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35" baseType="lpstr">
      <vt:lpstr>Malgun Gothic</vt:lpstr>
      <vt:lpstr>ＭＳ Ｐゴシック</vt:lpstr>
      <vt:lpstr>Arial</vt:lpstr>
      <vt:lpstr>Arial Narrow</vt:lpstr>
      <vt:lpstr>Book Antiqua</vt:lpstr>
      <vt:lpstr>Calibri</vt:lpstr>
      <vt:lpstr>Calibri Light</vt:lpstr>
      <vt:lpstr>Century Gothic</vt:lpstr>
      <vt:lpstr>Georgia</vt:lpstr>
      <vt:lpstr>Lucida Sans</vt:lpstr>
      <vt:lpstr>Mistral</vt:lpstr>
      <vt:lpstr>Papyrus</vt:lpstr>
      <vt:lpstr>Segoe UI Emoji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1_Office Theme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2072</cp:revision>
  <cp:lastPrinted>2017-06-02T18:54:30Z</cp:lastPrinted>
  <dcterms:created xsi:type="dcterms:W3CDTF">2012-02-27T22:14:55Z</dcterms:created>
  <dcterms:modified xsi:type="dcterms:W3CDTF">2017-06-30T18:31:17Z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