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</p:sldMasterIdLst>
  <p:notesMasterIdLst>
    <p:notesMasterId r:id="rId24"/>
  </p:notesMasterIdLst>
  <p:handoutMasterIdLst>
    <p:handoutMasterId r:id="rId25"/>
  </p:handoutMasterIdLst>
  <p:sldIdLst>
    <p:sldId id="714" r:id="rId10"/>
    <p:sldId id="650" r:id="rId11"/>
    <p:sldId id="257" r:id="rId12"/>
    <p:sldId id="258" r:id="rId13"/>
    <p:sldId id="717" r:id="rId14"/>
    <p:sldId id="720" r:id="rId15"/>
    <p:sldId id="703" r:id="rId16"/>
    <p:sldId id="715" r:id="rId17"/>
    <p:sldId id="710" r:id="rId18"/>
    <p:sldId id="719" r:id="rId19"/>
    <p:sldId id="706" r:id="rId20"/>
    <p:sldId id="705" r:id="rId21"/>
    <p:sldId id="666" r:id="rId22"/>
    <p:sldId id="689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FF66"/>
    <a:srgbClr val="CC6600"/>
    <a:srgbClr val="FF0000"/>
    <a:srgbClr val="FF0066"/>
    <a:srgbClr val="000000"/>
    <a:srgbClr val="100E0F"/>
    <a:srgbClr val="6D0312"/>
    <a:srgbClr val="951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48" d="100"/>
          <a:sy n="48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8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Knowing current BLD trends and issues and how the community and its leadership move to worship and serve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45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6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08">
              <a:defRPr/>
            </a:pPr>
            <a:fld id="{4687B6A3-F14C-4518-A502-21A745083681}" type="slidenum">
              <a:rPr lang="en-US" sz="1800" kern="0">
                <a:solidFill>
                  <a:prstClr val="black"/>
                </a:solidFill>
              </a:rPr>
              <a:pPr defTabSz="914308">
                <a:defRPr/>
              </a:pPr>
              <a:t>14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090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8">
              <a:defRPr/>
            </a:pPr>
            <a:fld id="{F1CD1860-3511-43C5-B73A-81CB751FCBD3}" type="slidenum">
              <a:rPr lang="en-US" sz="1800" kern="0">
                <a:solidFill>
                  <a:sysClr val="windowText" lastClr="000000"/>
                </a:solidFill>
              </a:rPr>
              <a:pPr defTabSz="914308">
                <a:defRPr/>
              </a:pPr>
              <a:t>7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9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2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7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3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36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4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98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96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191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57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43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543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2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406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01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2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20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4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6/16/2017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6/16/2017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45B9-E9E3-43C8-9600-6945FB9DE960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EC4A-6D65-41D3-BB82-136450740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1823-BC6B-47DA-B7AA-7726B2B20FE7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C4A2-ECB6-48E8-B5ED-0FA7D61B2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3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62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3686">
            <a:off x="25192" y="440120"/>
            <a:ext cx="3327990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589221" y="1194425"/>
            <a:ext cx="79848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Disciples Assembly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221" y="2302421"/>
            <a:ext cx="778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"We Walk Hand In Hand"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221" y="3377474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July 29, 2017, Saturday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1:00 pm to 5:00 pm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DMP Auditorium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470" y="5882028"/>
            <a:ext cx="8846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Contacts: 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Lisa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Joven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Soriano, Joy and Raul Wong,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Tatess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and Tony Abad, Fe and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Sundee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 Narrow" panose="020B0606020202030204" pitchFamily="34" charset="0"/>
              </a:rPr>
              <a:t>Ikalina</a:t>
            </a:r>
            <a: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</a:rPr>
              <a:t>, Nellie and Ernest Sun</a:t>
            </a:r>
          </a:p>
        </p:txBody>
      </p:sp>
    </p:spTree>
    <p:extLst>
      <p:ext uri="{BB962C8B-B14F-4D97-AF65-F5344CB8AC3E}">
        <p14:creationId xmlns:p14="http://schemas.microsoft.com/office/powerpoint/2010/main" val="12844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3"/>
          <a:stretch/>
        </p:blipFill>
        <p:spPr>
          <a:xfrm>
            <a:off x="-140112" y="5384799"/>
            <a:ext cx="9394520" cy="157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2576" r="54" b="59243"/>
          <a:stretch/>
        </p:blipFill>
        <p:spPr>
          <a:xfrm>
            <a:off x="0" y="1"/>
            <a:ext cx="9144000" cy="373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464" y="3158411"/>
            <a:ext cx="6178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August 19, 2017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Community Celebration at the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76200" dir="1800000" algn="tl" rotWithShape="0">
                    <a:prstClr val="black">
                      <a:alpha val="40000"/>
                    </a:prstClr>
                  </a:outerShdw>
                </a:effectLst>
              </a:rPr>
              <a:t>Divine Mercy Parish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76200" dir="18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897" y="5034657"/>
            <a:ext cx="619490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20, 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  <a:r>
              <a:rPr lang="en-US" sz="4400" b="1" cap="none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sz="3200" b="1" spc="50" baseline="3000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3200" b="1" spc="50" dirty="0">
                <a:ln w="0"/>
                <a:solidFill>
                  <a:srgbClr val="C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 Anniversary Dinner Dance</a:t>
            </a:r>
            <a:endParaRPr lang="en-US" sz="3200" b="1" cap="none" spc="50" dirty="0">
              <a:ln w="0"/>
              <a:solidFill>
                <a:srgbClr val="C00000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64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862322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 23,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spc="-150" dirty="0">
                <a:solidFill>
                  <a:srgbClr val="FFFFFF"/>
                </a:solidFill>
                <a:latin typeface="+mj-lt"/>
              </a:rPr>
              <a:t>...Keep His commandments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600" b="1" spc="-150" dirty="0">
              <a:solidFill>
                <a:srgbClr val="FFFFFF"/>
              </a:solidFill>
              <a:latin typeface="+mj-lt"/>
            </a:endParaRP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 (</a:t>
            </a:r>
            <a:r>
              <a:rPr lang="en-US" sz="6600" b="1" spc="-150" dirty="0" err="1">
                <a:solidFill>
                  <a:srgbClr val="FFFFFF"/>
                </a:solidFill>
                <a:latin typeface="+mj-lt"/>
              </a:rPr>
              <a:t>Deut</a:t>
            </a: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8:2b)</a:t>
            </a:r>
            <a:endParaRPr lang="en-US" sz="105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52265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Reflect on God’s Word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daily and live it.</a:t>
            </a:r>
            <a:endParaRPr lang="en-US" sz="36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● Go to Holy Mass and   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partake of the Bread of</a:t>
            </a:r>
          </a:p>
          <a:p>
            <a:pPr marL="22860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   Life on a regular basis.</a:t>
            </a: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3983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one who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8000" b="1" i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feeds  </a:t>
            </a:r>
            <a:r>
              <a:rPr lang="en-US" sz="8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on me will have life.”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6000" b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6:57b)</a:t>
            </a:r>
            <a:endParaRPr lang="en-US" sz="12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6622" y="3894666"/>
            <a:ext cx="6821099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16,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653686">
            <a:off x="25192" y="440120"/>
            <a:ext cx="3327990" cy="64633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the Date!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1875" y="464743"/>
            <a:ext cx="68595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ME48 </a:t>
            </a:r>
          </a:p>
          <a:p>
            <a:pPr algn="ctr"/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Grand Reunion</a:t>
            </a:r>
            <a:endParaRPr lang="en-US" sz="7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1469" y="2953655"/>
            <a:ext cx="6560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25th 2017, Sunday</a:t>
            </a:r>
          </a:p>
          <a:p>
            <a:r>
              <a:rPr 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12:00 to 4:00 pm</a:t>
            </a:r>
          </a:p>
          <a:p>
            <a:r>
              <a:rPr lang="en-US" sz="4000" b="1" spc="5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Connell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</a:t>
            </a:r>
          </a:p>
        </p:txBody>
      </p:sp>
      <p:sp>
        <p:nvSpPr>
          <p:cNvPr id="9" name="Rectangle 8"/>
          <p:cNvSpPr/>
          <p:nvPr/>
        </p:nvSpPr>
        <p:spPr>
          <a:xfrm>
            <a:off x="1301469" y="5073235"/>
            <a:ext cx="6798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Please RSVP by June 17 to Charlie.Claricia@bldnewark.com or Arlene.Claricia@bldnewark.com.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92615"/>
            <a:ext cx="9088362" cy="3170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 &amp; Deliverance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1- 45</a:t>
            </a:r>
          </a:p>
          <a:p>
            <a:pPr marL="735013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Encounter with Jesus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1- 46B</a:t>
            </a: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Luke &amp; John</a:t>
            </a:r>
          </a:p>
          <a:p>
            <a:pPr marL="735013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Creation Realities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1- 47</a:t>
            </a:r>
          </a:p>
          <a:p>
            <a:pPr marL="457200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Growth in Prayer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3177" y="4885176"/>
            <a:ext cx="68916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Sat., June 17, 2017, 1- 5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75" y="0"/>
            <a:ext cx="92188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-74876" y="384535"/>
            <a:ext cx="8648508" cy="2171700"/>
          </a:xfrm>
          <a:prstGeom prst="rect">
            <a:avLst/>
          </a:pr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83" y="384535"/>
            <a:ext cx="86485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Solo Parents Encounter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-300" normalizeH="0" baseline="0" noProof="0" dirty="0">
                <a:ln w="0"/>
                <a:solidFill>
                  <a:srgbClr val="E7E6E6"/>
                </a:solidFill>
                <a:effectLst>
                  <a:glow rad="76200">
                    <a:srgbClr val="4472C4">
                      <a:lumMod val="50000"/>
                      <a:alpha val="88000"/>
                    </a:srgbClr>
                  </a:glow>
                  <a:outerShdw blurRad="50800" dist="101600" dir="78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Weekend #19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884" y="2556235"/>
            <a:ext cx="5654112" cy="769441"/>
          </a:xfrm>
          <a:prstGeom prst="rect">
            <a:avLst/>
          </a:prstGeom>
          <a:noFill/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7030A0"/>
                </a:solidFill>
                <a:effectLst>
                  <a:glow rad="127000">
                    <a:prstClr val="white"/>
                  </a:glow>
                  <a:outerShdw blurRad="50800" dist="1143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June 23-25,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884" y="3861252"/>
            <a:ext cx="90121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DAYS Hotel Conference Center East Brunswick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195 Route 18 South, East Brunswick, NJ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884" y="5058547"/>
            <a:ext cx="93909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Contacts:  Cherry &amp;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Rueben </a:t>
            </a:r>
            <a:r>
              <a:rPr kumimoji="0" lang="en-US" sz="3200" b="1" i="0" u="none" strike="noStrike" kern="0" cap="none" spc="0" normalizeH="0" noProof="0" dirty="0" err="1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Vibar</a:t>
            </a:r>
            <a:endParaRPr kumimoji="0" lang="en-US" sz="3200" b="1" i="0" u="none" strike="noStrike" kern="0" cap="none" spc="0" normalizeH="0" baseline="0" noProof="0" dirty="0">
              <a:ln w="0">
                <a:solidFill>
                  <a:srgbClr val="ED7D31">
                    <a:shade val="50000"/>
                  </a:srgbClr>
                </a:solidFill>
              </a:ln>
              <a:solidFill>
                <a:srgbClr val="C00000"/>
              </a:solidFill>
              <a:effectLst>
                <a:glow rad="127000">
                  <a:prstClr val="white"/>
                </a:glow>
                <a:outerShdw blurRad="50800" dist="127000" dir="66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                 (SPE18</a:t>
            </a:r>
            <a:r>
              <a:rPr kumimoji="0" lang="en-US" sz="3200" b="1" i="0" u="none" strike="noStrike" kern="0" cap="none" spc="0" normalizeH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 w="0">
                  <a:solidFill>
                    <a:srgbClr val="ED7D31">
                      <a:shade val="50000"/>
                    </a:srgbClr>
                  </a:solidFill>
                </a:ln>
                <a:solidFill>
                  <a:srgbClr val="C00000"/>
                </a:solidFill>
                <a:effectLst>
                  <a:glow rad="127000">
                    <a:prstClr val="white"/>
                  </a:glow>
                  <a:outerShdw blurRad="50800" dist="127000" dir="66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CS)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98" y="6355533"/>
            <a:ext cx="699790" cy="4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976" y="307818"/>
            <a:ext cx="8736593" cy="132343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>
                  <a:noFill/>
                </a:ln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YOUTH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192" y="1277355"/>
            <a:ext cx="8809024" cy="132343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-300" normalizeH="0" baseline="0" noProof="0" dirty="0">
                <a:ln w="0"/>
                <a:solidFill>
                  <a:schemeClr val="accent2"/>
                </a:solidFill>
                <a:effectLst>
                  <a:outerShdw blurRad="50800" dist="114300" dir="8100000" algn="tr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rPr>
              <a:t>ENCOUNTER #24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5101" y="2446947"/>
            <a:ext cx="5913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Mistral" panose="03090702030407020403" pitchFamily="66" charset="0"/>
              </a:rPr>
              <a:t>“Come and Follow Me…”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17693" y="3212362"/>
            <a:ext cx="5708614" cy="3018866"/>
            <a:chOff x="-188310" y="3346200"/>
            <a:chExt cx="5708614" cy="3018866"/>
          </a:xfrm>
        </p:grpSpPr>
        <p:sp>
          <p:nvSpPr>
            <p:cNvPr id="8" name="Rectangle 7"/>
            <p:cNvSpPr/>
            <p:nvPr/>
          </p:nvSpPr>
          <p:spPr>
            <a:xfrm>
              <a:off x="9661" y="3346200"/>
              <a:ext cx="51074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July 7-9, 2017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88310" y="4241408"/>
              <a:ext cx="5708614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Fellowship Deaconry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3575 Valley Road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50" normalizeH="0" baseline="0" noProof="0" dirty="0">
                  <a:ln w="0"/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Arial" panose="020B0604020202020204" pitchFamily="34" charset="0"/>
                  <a:ea typeface="Segoe UI Emoji" panose="020B0502040204020203" pitchFamily="34" charset="0"/>
                  <a:cs typeface="Arial" panose="020B0604020202020204" pitchFamily="34" charset="0"/>
                </a:rPr>
                <a:t>Basking Ridge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9" y="5855257"/>
            <a:ext cx="684138" cy="6799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124" y="6515887"/>
            <a:ext cx="108466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BLD Newark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7794" y="6177333"/>
            <a:ext cx="6622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Contact: dyc@bldnewark.com </a:t>
            </a:r>
          </a:p>
        </p:txBody>
      </p:sp>
    </p:spTree>
    <p:extLst>
      <p:ext uri="{BB962C8B-B14F-4D97-AF65-F5344CB8AC3E}">
        <p14:creationId xmlns:p14="http://schemas.microsoft.com/office/powerpoint/2010/main" val="87020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6142" y="395785"/>
            <a:ext cx="9137858" cy="1799062"/>
          </a:xfrm>
          <a:prstGeom prst="rect">
            <a:avLst/>
          </a:prstGeom>
          <a:solidFill>
            <a:schemeClr val="accent6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FAMILY</a:t>
            </a:r>
            <a:r>
              <a:rPr kumimoji="0" lang="en-US" sz="4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710" y="2194847"/>
            <a:ext cx="5352747" cy="1754326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July 14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 -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16, 2017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Retreat House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bg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Malvern PA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710" y="4479911"/>
            <a:ext cx="8296378" cy="221599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Submit Completed Applications to: 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Willy &amp; Amor Ferrer (908) 416-5983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Noel &amp; Gale Deleon  (201)320-5194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8062" y="6349136"/>
            <a:ext cx="100448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As for me and my household, we will serve the Lord: </a:t>
            </a:r>
            <a:r>
              <a:rPr kumimoji="0" lang="en-US" sz="2400" b="1" i="0" u="none" strike="noStrike" kern="0" cap="none" spc="-150" normalizeH="0" baseline="0" noProof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183" y="634913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ENCOUNTER</a:t>
            </a:r>
            <a:r>
              <a:rPr kumimoji="0" lang="en-US" sz="44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 </a:t>
            </a:r>
            <a:r>
              <a:rPr kumimoji="0" lang="en-US" sz="8800" b="0" i="0" u="none" strike="noStrike" kern="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</a:rPr>
              <a:t>24</a:t>
            </a:r>
            <a:endParaRPr kumimoji="0" lang="en-US" sz="7200" b="0" i="0" u="none" strike="noStrike" kern="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18fa9b5-5772-4b1e-924d-5642982b1f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38218</TotalTime>
  <Words>365</Words>
  <Application>Microsoft Office PowerPoint</Application>
  <PresentationFormat>On-screen Show (4:3)</PresentationFormat>
  <Paragraphs>91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41" baseType="lpstr">
      <vt:lpstr>Malgun Gothic</vt:lpstr>
      <vt:lpstr>Microsoft YaHei UI</vt:lpstr>
      <vt:lpstr>ＭＳ Ｐゴシック</vt:lpstr>
      <vt:lpstr>Arial</vt:lpstr>
      <vt:lpstr>Arial Narrow</vt:lpstr>
      <vt:lpstr>Batang</vt:lpstr>
      <vt:lpstr>Bell MT</vt:lpstr>
      <vt:lpstr>Book Antiqua</vt:lpstr>
      <vt:lpstr>Calibri</vt:lpstr>
      <vt:lpstr>Calibri Light</vt:lpstr>
      <vt:lpstr>Century Gothic</vt:lpstr>
      <vt:lpstr>Georgia</vt:lpstr>
      <vt:lpstr>Lucida Sans</vt:lpstr>
      <vt:lpstr>Mistral</vt:lpstr>
      <vt:lpstr>Papyrus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TEACHINGS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2061</cp:revision>
  <cp:lastPrinted>2017-06-02T18:54:30Z</cp:lastPrinted>
  <dcterms:created xsi:type="dcterms:W3CDTF">2012-02-27T22:14:55Z</dcterms:created>
  <dcterms:modified xsi:type="dcterms:W3CDTF">2017-06-16T16:43:34Z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