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49" r:id="rId8"/>
    <p:sldMasterId id="2147487161" r:id="rId9"/>
    <p:sldMasterId id="2147487173" r:id="rId10"/>
    <p:sldMasterId id="2147487185" r:id="rId11"/>
    <p:sldMasterId id="2147487197" r:id="rId12"/>
    <p:sldMasterId id="2147487209" r:id="rId13"/>
    <p:sldMasterId id="2147487227" r:id="rId14"/>
  </p:sldMasterIdLst>
  <p:notesMasterIdLst>
    <p:notesMasterId r:id="rId30"/>
  </p:notesMasterIdLst>
  <p:handoutMasterIdLst>
    <p:handoutMasterId r:id="rId31"/>
  </p:handoutMasterIdLst>
  <p:sldIdLst>
    <p:sldId id="258" r:id="rId15"/>
    <p:sldId id="650" r:id="rId16"/>
    <p:sldId id="257" r:id="rId17"/>
    <p:sldId id="726" r:id="rId18"/>
    <p:sldId id="720" r:id="rId19"/>
    <p:sldId id="758" r:id="rId20"/>
    <p:sldId id="256" r:id="rId21"/>
    <p:sldId id="759" r:id="rId22"/>
    <p:sldId id="761" r:id="rId23"/>
    <p:sldId id="754" r:id="rId24"/>
    <p:sldId id="753" r:id="rId25"/>
    <p:sldId id="760" r:id="rId26"/>
    <p:sldId id="705" r:id="rId27"/>
    <p:sldId id="666" r:id="rId28"/>
    <p:sldId id="714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6" autoAdjust="0"/>
    <p:restoredTop sz="75767" autoAdjust="0"/>
  </p:normalViewPr>
  <p:slideViewPr>
    <p:cSldViewPr snapToGrid="0">
      <p:cViewPr varScale="1">
        <p:scale>
          <a:sx n="66" d="100"/>
          <a:sy n="66" d="100"/>
        </p:scale>
        <p:origin x="6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9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6/14/2019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7" tIns="46509" rIns="93017" bIns="4650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14838"/>
            <a:ext cx="5607050" cy="4184650"/>
          </a:xfrm>
          <a:prstGeom prst="rect">
            <a:avLst/>
          </a:prstGeom>
        </p:spPr>
        <p:txBody>
          <a:bodyPr vert="horz" lIns="93017" tIns="46509" rIns="93017" bIns="4650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9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8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50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84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7" tIns="46509" rIns="93017" bIns="46509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638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00902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LSS graduates of BLD are invited to participate in this beautiful retreat. After more than 4 years, our community is again offering this moving recollection/seminar.</a:t>
            </a:r>
          </a:p>
          <a:p>
            <a:endParaRPr lang="en-US" dirty="0"/>
          </a:p>
          <a:p>
            <a:r>
              <a:rPr lang="en-US" dirty="0"/>
              <a:t>Limited to 50 participants, please register early.</a:t>
            </a:r>
          </a:p>
          <a:p>
            <a:r>
              <a:rPr lang="en-US" dirty="0"/>
              <a:t>Email prayer.healing@BLDNewark.com to RSVP, or Register online at www. BLDNewark.com and click on Prayer Healing Seminar I flyer.</a:t>
            </a:r>
          </a:p>
          <a:p>
            <a:r>
              <a:rPr lang="en-US" dirty="0"/>
              <a:t>There is a registration fee of $50 to cover handouts and food &amp; snacks for both days.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8822A-0F53-4016-9B9E-7B128754A5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23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09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visit bldnewark.com to RSVP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71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visit bldnewark.com to RSVP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5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515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157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9632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158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705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62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328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033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89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9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462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13804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93542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1970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775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658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395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9D6-8C47-4679-9E35-C8FD91B4805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21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9D6-8C47-4679-9E35-C8FD91B4805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687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9D6-8C47-4679-9E35-C8FD91B4805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87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9D6-8C47-4679-9E35-C8FD91B4805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271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9D6-8C47-4679-9E35-C8FD91B4805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295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9D6-8C47-4679-9E35-C8FD91B4805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8604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9D6-8C47-4679-9E35-C8FD91B4805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8837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9D6-8C47-4679-9E35-C8FD91B4805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951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9D6-8C47-4679-9E35-C8FD91B4805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893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9D6-8C47-4679-9E35-C8FD91B4805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587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9D6-8C47-4679-9E35-C8FD91B4805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74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6/14/2019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318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130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287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88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7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6/14/2019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212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08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603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002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798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754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388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53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709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6/14/2019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45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802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645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131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107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182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634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625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93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2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6/14/2019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92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468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212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588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935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66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298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353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933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7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6/14/2019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581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625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54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260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769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1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499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455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996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6/14/2019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561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031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005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766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636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077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98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285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481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9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microsoft.com/office/2007/relationships/hdphoto" Target="../media/hdphoto1.wdp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microsoft.com/office/2007/relationships/hdphoto" Target="../media/hdphoto1.wdp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881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210" r:id="rId1"/>
    <p:sldLayoutId id="2147487211" r:id="rId2"/>
    <p:sldLayoutId id="2147487212" r:id="rId3"/>
    <p:sldLayoutId id="2147487213" r:id="rId4"/>
    <p:sldLayoutId id="2147487214" r:id="rId5"/>
    <p:sldLayoutId id="2147487215" r:id="rId6"/>
    <p:sldLayoutId id="2147487216" r:id="rId7"/>
    <p:sldLayoutId id="2147487217" r:id="rId8"/>
    <p:sldLayoutId id="2147487218" r:id="rId9"/>
    <p:sldLayoutId id="2147487219" r:id="rId10"/>
    <p:sldLayoutId id="2147487220" r:id="rId11"/>
    <p:sldLayoutId id="2147487221" r:id="rId12"/>
    <p:sldLayoutId id="2147487222" r:id="rId13"/>
    <p:sldLayoutId id="2147487223" r:id="rId14"/>
    <p:sldLayoutId id="2147487224" r:id="rId15"/>
    <p:sldLayoutId id="2147487225" r:id="rId16"/>
    <p:sldLayoutId id="2147487226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E49D6-8C47-4679-9E35-C8FD91B4805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91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228" r:id="rId1"/>
    <p:sldLayoutId id="2147487229" r:id="rId2"/>
    <p:sldLayoutId id="2147487230" r:id="rId3"/>
    <p:sldLayoutId id="2147487231" r:id="rId4"/>
    <p:sldLayoutId id="2147487232" r:id="rId5"/>
    <p:sldLayoutId id="2147487233" r:id="rId6"/>
    <p:sldLayoutId id="2147487234" r:id="rId7"/>
    <p:sldLayoutId id="2147487235" r:id="rId8"/>
    <p:sldLayoutId id="2147487236" r:id="rId9"/>
    <p:sldLayoutId id="2147487237" r:id="rId10"/>
    <p:sldLayoutId id="21474872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6/14/2019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DE629-8E00-42C9-9EC0-FBF88AB7369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5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E582C-3DAB-49C7-AC49-921D4212A2D6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1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62" r:id="rId1"/>
    <p:sldLayoutId id="2147487163" r:id="rId2"/>
    <p:sldLayoutId id="2147487164" r:id="rId3"/>
    <p:sldLayoutId id="2147487165" r:id="rId4"/>
    <p:sldLayoutId id="2147487166" r:id="rId5"/>
    <p:sldLayoutId id="2147487167" r:id="rId6"/>
    <p:sldLayoutId id="2147487168" r:id="rId7"/>
    <p:sldLayoutId id="2147487169" r:id="rId8"/>
    <p:sldLayoutId id="2147487170" r:id="rId9"/>
    <p:sldLayoutId id="2147487171" r:id="rId10"/>
    <p:sldLayoutId id="21474871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3F7F5-2857-4578-8B78-75A08825006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8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74" r:id="rId1"/>
    <p:sldLayoutId id="2147487175" r:id="rId2"/>
    <p:sldLayoutId id="2147487176" r:id="rId3"/>
    <p:sldLayoutId id="2147487177" r:id="rId4"/>
    <p:sldLayoutId id="2147487178" r:id="rId5"/>
    <p:sldLayoutId id="2147487179" r:id="rId6"/>
    <p:sldLayoutId id="2147487180" r:id="rId7"/>
    <p:sldLayoutId id="2147487181" r:id="rId8"/>
    <p:sldLayoutId id="2147487182" r:id="rId9"/>
    <p:sldLayoutId id="2147487183" r:id="rId10"/>
    <p:sldLayoutId id="21474871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731A5-CA11-42E0-86DF-F24220F3ADA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7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86" r:id="rId1"/>
    <p:sldLayoutId id="2147487187" r:id="rId2"/>
    <p:sldLayoutId id="2147487188" r:id="rId3"/>
    <p:sldLayoutId id="2147487189" r:id="rId4"/>
    <p:sldLayoutId id="2147487190" r:id="rId5"/>
    <p:sldLayoutId id="2147487191" r:id="rId6"/>
    <p:sldLayoutId id="2147487192" r:id="rId7"/>
    <p:sldLayoutId id="2147487193" r:id="rId8"/>
    <p:sldLayoutId id="2147487194" r:id="rId9"/>
    <p:sldLayoutId id="2147487195" r:id="rId10"/>
    <p:sldLayoutId id="21474871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98491-CCFF-464E-B3B9-CB90D8385DB5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2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98" r:id="rId1"/>
    <p:sldLayoutId id="2147487199" r:id="rId2"/>
    <p:sldLayoutId id="2147487200" r:id="rId3"/>
    <p:sldLayoutId id="2147487201" r:id="rId4"/>
    <p:sldLayoutId id="2147487202" r:id="rId5"/>
    <p:sldLayoutId id="2147487203" r:id="rId6"/>
    <p:sldLayoutId id="2147487204" r:id="rId7"/>
    <p:sldLayoutId id="2147487205" r:id="rId8"/>
    <p:sldLayoutId id="2147487206" r:id="rId9"/>
    <p:sldLayoutId id="2147487207" r:id="rId10"/>
    <p:sldLayoutId id="21474872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6629" y="3429000"/>
            <a:ext cx="6821099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14,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DA18C9-C806-4867-A334-1BC1E75F5F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39" r="28295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D18DA0-D149-45FA-A154-1F74916E0CFF}"/>
              </a:ext>
            </a:extLst>
          </p:cNvPr>
          <p:cNvSpPr/>
          <p:nvPr/>
        </p:nvSpPr>
        <p:spPr>
          <a:xfrm>
            <a:off x="1" y="-107538"/>
            <a:ext cx="9144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-300" normalizeH="0" baseline="0" noProof="0" dirty="0">
                <a:ln w="0">
                  <a:solidFill>
                    <a:srgbClr val="E7E6E6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YOUTH</a:t>
            </a:r>
            <a:endParaRPr kumimoji="0" lang="en-US" sz="9600" b="0" i="0" u="none" strike="noStrike" kern="1200" cap="none" spc="-300" normalizeH="0" baseline="0" noProof="0" dirty="0">
              <a:ln w="0">
                <a:solidFill>
                  <a:srgbClr val="E7E6E6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67A697-C9E5-4011-B664-CF7B55D89640}"/>
              </a:ext>
            </a:extLst>
          </p:cNvPr>
          <p:cNvSpPr/>
          <p:nvPr/>
        </p:nvSpPr>
        <p:spPr>
          <a:xfrm>
            <a:off x="3338111" y="4156027"/>
            <a:ext cx="5805889" cy="1737738"/>
          </a:xfrm>
          <a:prstGeom prst="rect">
            <a:avLst/>
          </a:prstGeom>
          <a:solidFill>
            <a:srgbClr val="0070C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uly 12 - 14, 2019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Fellowship Deaconry Ministries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3575 Valley Rd, Basking Ridge, NJ 07920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Contact: dyc@bldnewark.com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00FEDD-AC8B-4EAE-98BD-783C27BE360A}"/>
              </a:ext>
            </a:extLst>
          </p:cNvPr>
          <p:cNvSpPr/>
          <p:nvPr/>
        </p:nvSpPr>
        <p:spPr>
          <a:xfrm>
            <a:off x="176270" y="3208112"/>
            <a:ext cx="914398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-300" normalizeH="0" baseline="0" noProof="0" dirty="0">
                <a:ln w="0">
                  <a:solidFill>
                    <a:srgbClr val="E7E6E6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#26</a:t>
            </a:r>
            <a:endParaRPr kumimoji="0" lang="en-US" sz="9600" b="0" i="0" u="none" strike="noStrike" kern="1200" cap="none" spc="-300" normalizeH="0" baseline="0" noProof="0" dirty="0">
              <a:ln w="0">
                <a:solidFill>
                  <a:srgbClr val="E7E6E6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E96283-18D0-4E38-B4E3-63329D3261A3}"/>
              </a:ext>
            </a:extLst>
          </p:cNvPr>
          <p:cNvSpPr/>
          <p:nvPr/>
        </p:nvSpPr>
        <p:spPr>
          <a:xfrm>
            <a:off x="0" y="1433897"/>
            <a:ext cx="9144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-300" normalizeH="0" baseline="0" noProof="0" dirty="0">
                <a:ln w="0">
                  <a:solidFill>
                    <a:srgbClr val="E7E6E6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ENCOUNTER</a:t>
            </a:r>
            <a:endParaRPr kumimoji="0" lang="en-US" sz="9600" b="0" i="0" u="none" strike="noStrike" kern="1200" cap="none" spc="-300" normalizeH="0" baseline="0" noProof="0" dirty="0">
              <a:ln w="0">
                <a:solidFill>
                  <a:srgbClr val="E7E6E6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FEE553-EA66-44B9-8323-873A9B188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75" y="198196"/>
            <a:ext cx="1051613" cy="104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83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effectLst/>
        </p:spPr>
      </p:pic>
      <p:sp>
        <p:nvSpPr>
          <p:cNvPr id="9" name="Rectangle 8"/>
          <p:cNvSpPr/>
          <p:nvPr/>
        </p:nvSpPr>
        <p:spPr>
          <a:xfrm>
            <a:off x="-62177" y="3911734"/>
            <a:ext cx="8031680" cy="1724581"/>
          </a:xfrm>
          <a:prstGeom prst="rect">
            <a:avLst/>
          </a:prstGeom>
          <a:solidFill>
            <a:schemeClr val="bg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710" y="533547"/>
            <a:ext cx="3908442" cy="1015663"/>
          </a:xfrm>
          <a:prstGeom prst="rect">
            <a:avLst/>
          </a:prstGeom>
          <a:noFill/>
          <a:effectLst>
            <a:outerShdw blurRad="50800" dist="114300" dir="120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FAMILY</a:t>
            </a:r>
            <a:r>
              <a:rPr kumimoji="0" lang="en-US" sz="48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43357" y="4066655"/>
            <a:ext cx="4820550" cy="156966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July 26 -28,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Malvern Retreat House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Malvern PA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177" y="2167129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As for me and my household, we will serve the Lord: </a:t>
            </a:r>
            <a:r>
              <a:rPr kumimoji="0" lang="en-US" sz="2400" b="1" i="0" u="none" strike="noStrike" kern="1200" cap="none" spc="-15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Joshua 24:15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278" y="6325166"/>
            <a:ext cx="376817" cy="3745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7710" y="1042411"/>
            <a:ext cx="77139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ENCOUNTER</a:t>
            </a:r>
            <a:r>
              <a:rPr kumimoji="0" lang="en-US" sz="44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26</a:t>
            </a:r>
            <a:endParaRPr kumimoji="0" lang="en-US" sz="7200" b="0" i="0" u="none" strike="noStrike" kern="1200" cap="none" spc="50" normalizeH="0" baseline="0" noProof="0" dirty="0">
              <a:ln w="0"/>
              <a:solidFill>
                <a:srgbClr val="FFFF00"/>
              </a:solidFill>
              <a:effectLst>
                <a:outerShdw blurRad="50800" dist="114300" dir="12000000" algn="ctr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Papyrus" panose="03070502060502030205" pitchFamily="66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A70C44-649F-4262-BE40-AB5DBAB22F61}"/>
              </a:ext>
            </a:extLst>
          </p:cNvPr>
          <p:cNvSpPr/>
          <p:nvPr/>
        </p:nvSpPr>
        <p:spPr>
          <a:xfrm>
            <a:off x="2843357" y="5681422"/>
            <a:ext cx="55860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Mike and Emma Pepino, Ed and Susan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Fabe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92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21000" decel="24000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95104 -0.00278 L -0.95104 0.00277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0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7967" y="857251"/>
            <a:ext cx="7053542" cy="662420"/>
          </a:xfrm>
        </p:spPr>
        <p:txBody>
          <a:bodyPr/>
          <a:lstStyle/>
          <a:p>
            <a:pPr algn="ctr"/>
            <a:r>
              <a:rPr lang="en-US" b="1" u="sng" dirty="0"/>
              <a:t>General House Rules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0" y="1519671"/>
            <a:ext cx="6857802" cy="4371974"/>
          </a:xfrm>
        </p:spPr>
        <p:txBody>
          <a:bodyPr>
            <a:noAutofit/>
          </a:bodyPr>
          <a:lstStyle/>
          <a:p>
            <a:r>
              <a:rPr lang="en-US" sz="2400" dirty="0"/>
              <a:t>Keep all rooms, including the Gymnasium, Auditorium, Connell Hall &amp; Library, neat and clean. Empty trash bins in the dumpster.</a:t>
            </a:r>
          </a:p>
          <a:p>
            <a:r>
              <a:rPr lang="en-US" sz="2400" dirty="0"/>
              <a:t>Make sure all the windows &amp; doors are closed, lights and air conditioner/electric fan are turned off, including in the Gym, Auditorium, Connell Hall &amp; Library. </a:t>
            </a:r>
          </a:p>
          <a:p>
            <a:r>
              <a:rPr lang="en-US" sz="2400" dirty="0"/>
              <a:t>Report issues with any of the building doors, e.g. the door could not be locked or closed, to Vino/Beth </a:t>
            </a:r>
            <a:r>
              <a:rPr lang="en-US" sz="2400" dirty="0" err="1"/>
              <a:t>Guiang</a:t>
            </a:r>
            <a:r>
              <a:rPr lang="en-US" sz="2400" dirty="0"/>
              <a:t>, so that Fr. Alex is notified for security purposes.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913" y="2832989"/>
            <a:ext cx="1974855" cy="14850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034" y="4462422"/>
            <a:ext cx="1901735" cy="14820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173" y="1044286"/>
            <a:ext cx="1793596" cy="164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51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98543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June 21, 2019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Pastoral</a:t>
            </a: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854721"/>
            <a:ext cx="9144000" cy="5140439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50" dirty="0">
                <a:ln w="0"/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“… boast in hope of the glory of God... through the Holy Spirit that has been given to us.”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50" dirty="0">
                <a:ln w="0"/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                  Rom 5:2,5</a:t>
            </a:r>
            <a:endParaRPr lang="en-US" sz="600" b="1" spc="50" dirty="0">
              <a:ln w="0"/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530839"/>
            <a:ext cx="9412514" cy="5327161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914400" indent="-91440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  <a:tabLst>
                <a:tab pos="750888" algn="l"/>
              </a:tabLst>
              <a:defRPr/>
            </a:pPr>
            <a:r>
              <a:rPr lang="en-US" sz="5400" b="1" spc="-300" dirty="0"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j-lt"/>
              </a:rPr>
              <a:t>Open your hearts and be transformed by the Holy Spirit.</a:t>
            </a:r>
          </a:p>
          <a:p>
            <a:pPr marL="914400" indent="-914400">
              <a:spcBef>
                <a:spcPts val="0"/>
              </a:spcBef>
              <a:buClr>
                <a:srgbClr val="FFFFFF"/>
              </a:buClr>
              <a:buSzPct val="100000"/>
              <a:buAutoNum type="arabicPeriod" startAt="2"/>
              <a:tabLst>
                <a:tab pos="750888" algn="l"/>
              </a:tabLst>
              <a:defRPr/>
            </a:pPr>
            <a:r>
              <a:rPr lang="en-US" sz="5400" b="1" spc="-300" dirty="0"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j-lt"/>
              </a:rPr>
              <a:t>Go out and spread God’s love through words and deeds.</a:t>
            </a: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1687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145674"/>
            <a:ext cx="9144000" cy="4712326"/>
          </a:xfrm>
          <a:effectLst>
            <a:glow rad="139700">
              <a:srgbClr val="FFFF00">
                <a:alpha val="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5400" b="1" i="1" dirty="0">
                <a:ln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“He will not speak on his own, but he will speak what he hears, and will declare to you the things that are coming.”      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5400" b="1" i="1" dirty="0">
                <a:ln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</a:t>
            </a:r>
            <a:r>
              <a:rPr lang="en-US" sz="5400" b="1" dirty="0">
                <a:ln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Jn 16:13b</a:t>
            </a:r>
            <a:endParaRPr lang="en-US" sz="2000" b="1" dirty="0">
              <a:ln/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73" y="2800341"/>
            <a:ext cx="9054254" cy="3416320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/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 wrap="square">
            <a:spAutoFit/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Tahoma" pitchFamily="34" charset="0"/>
                <a:cs typeface="Tahoma" pitchFamily="34" charset="0"/>
              </a:rPr>
              <a:t>is available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Tahoma" pitchFamily="34" charset="0"/>
                <a:cs typeface="Tahoma" pitchFamily="34" charset="0"/>
              </a:rPr>
              <a:t>distribution tonight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Tahoma" pitchFamily="34" charset="0"/>
                <a:cs typeface="Tahoma" pitchFamily="34" charset="0"/>
              </a:rPr>
              <a:t>at the Auditorium.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1938"/>
            <a:ext cx="8957732" cy="2087562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>
              <a:defRPr/>
            </a:pPr>
            <a:r>
              <a:rPr lang="en-US" sz="7200" dirty="0" err="1">
                <a:solidFill>
                  <a:srgbClr val="FFFF00"/>
                </a:solidFill>
                <a:latin typeface="Perpetua Titling MT" panose="02020502060505020804" pitchFamily="18" charset="0"/>
                <a:ea typeface="Tahoma" pitchFamily="34" charset="0"/>
                <a:cs typeface="Tahoma" pitchFamily="34" charset="0"/>
              </a:rPr>
              <a:t>JuLY</a:t>
            </a:r>
            <a:r>
              <a:rPr lang="en-US" sz="7200" dirty="0">
                <a:solidFill>
                  <a:srgbClr val="FFFF00"/>
                </a:solidFill>
                <a:latin typeface="Perpetua Titling MT" panose="02020502060505020804" pitchFamily="18" charset="0"/>
                <a:ea typeface="Tahoma" pitchFamily="34" charset="0"/>
                <a:cs typeface="Tahoma" pitchFamily="34" charset="0"/>
              </a:rPr>
              <a:t> 2019</a:t>
            </a:r>
            <a:br>
              <a:rPr lang="en-US" sz="7200" dirty="0">
                <a:solidFill>
                  <a:srgbClr val="FFFF00"/>
                </a:solidFill>
                <a:latin typeface="Perpetua Titling MT" panose="02020502060505020804" pitchFamily="18" charset="0"/>
                <a:ea typeface="Tahoma" pitchFamily="34" charset="0"/>
                <a:cs typeface="Tahoma" pitchFamily="34" charset="0"/>
              </a:rPr>
            </a:br>
            <a:r>
              <a:rPr lang="en-US" sz="6600" dirty="0">
                <a:solidFill>
                  <a:srgbClr val="FFFF00"/>
                </a:solidFill>
                <a:latin typeface="Perpetua Titling MT" panose="02020502060505020804" pitchFamily="18" charset="0"/>
                <a:ea typeface="Tahoma" pitchFamily="34" charset="0"/>
                <a:cs typeface="Tahoma" pitchFamily="34" charset="0"/>
              </a:rPr>
              <a:t>MAGNIFICAT ISSUE</a:t>
            </a:r>
          </a:p>
        </p:txBody>
      </p:sp>
    </p:spTree>
    <p:extLst>
      <p:ext uri="{BB962C8B-B14F-4D97-AF65-F5344CB8AC3E}">
        <p14:creationId xmlns:p14="http://schemas.microsoft.com/office/powerpoint/2010/main" val="221957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90" y="127154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492615"/>
            <a:ext cx="9088362" cy="3170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35013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Sienna Gift Inventory- </a:t>
            </a:r>
            <a:r>
              <a:rPr lang="en-US" sz="40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LSS 1- 51</a:t>
            </a:r>
          </a:p>
          <a:p>
            <a:pPr marL="277813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ME 47-51 ; SPE 19-21</a:t>
            </a:r>
          </a:p>
          <a:p>
            <a:pPr marL="735013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Leadership  - </a:t>
            </a:r>
            <a:r>
              <a:rPr lang="en-US" sz="40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LSS 1- 48 &amp; 						</a:t>
            </a:r>
            <a:r>
              <a:rPr lang="en-US" sz="4000" b="1" kern="0" dirty="0" err="1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Disciplees</a:t>
            </a:r>
            <a:endParaRPr lang="en-US" sz="4000" b="1" kern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kumimoji="0" lang="en-US" sz="48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3177" y="4885176"/>
            <a:ext cx="689163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Sat., June 15, 2019, 1- 6 pm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@ DMP Classroom</a:t>
            </a:r>
          </a:p>
        </p:txBody>
      </p:sp>
    </p:spTree>
    <p:extLst>
      <p:ext uri="{BB962C8B-B14F-4D97-AF65-F5344CB8AC3E}">
        <p14:creationId xmlns:p14="http://schemas.microsoft.com/office/powerpoint/2010/main" val="368021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AE533-3295-4DEF-99D2-CD5C14507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8281" y="-1"/>
            <a:ext cx="9800559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BF2812-2CF6-4BE5-B691-2C7AC6E54FAF}"/>
              </a:ext>
            </a:extLst>
          </p:cNvPr>
          <p:cNvSpPr/>
          <p:nvPr/>
        </p:nvSpPr>
        <p:spPr>
          <a:xfrm>
            <a:off x="139469" y="313719"/>
            <a:ext cx="9158918" cy="230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101600" dir="72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pperplate Gothic Light" panose="020E0507020206020404" pitchFamily="34" charset="0"/>
                <a:ea typeface="+mn-ea"/>
                <a:cs typeface="Arial" charset="0"/>
              </a:rPr>
              <a:t>PRAYER HEALING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101600" dir="72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pperplate Gothic Light" panose="020E0507020206020404" pitchFamily="34" charset="0"/>
                <a:ea typeface="+mn-ea"/>
                <a:cs typeface="Arial" charset="0"/>
              </a:rPr>
              <a:t>SEMINAR  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5D4C16-BD5A-4F14-88D2-265555848EA5}"/>
              </a:ext>
            </a:extLst>
          </p:cNvPr>
          <p:cNvSpPr/>
          <p:nvPr/>
        </p:nvSpPr>
        <p:spPr>
          <a:xfrm>
            <a:off x="3886200" y="3499206"/>
            <a:ext cx="49000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June 22, 2019 - 7am-6pm June 23, 2019 - 7am-5pm Divine Mercy Parish Library,  Rahway NJ.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50C7DB-808D-4F46-AB1C-704ABCD1F825}"/>
              </a:ext>
            </a:extLst>
          </p:cNvPr>
          <p:cNvSpPr/>
          <p:nvPr/>
        </p:nvSpPr>
        <p:spPr>
          <a:xfrm>
            <a:off x="29481" y="6216322"/>
            <a:ext cx="4062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Register online at www. BLDNewark.com </a:t>
            </a:r>
          </a:p>
        </p:txBody>
      </p:sp>
    </p:spTree>
    <p:extLst>
      <p:ext uri="{BB962C8B-B14F-4D97-AF65-F5344CB8AC3E}">
        <p14:creationId xmlns:p14="http://schemas.microsoft.com/office/powerpoint/2010/main" val="281560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305123-7FF5-4FEC-BDBE-1121FD40A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ED171C-0017-4683-8D7B-81D80E56B33D}"/>
              </a:ext>
            </a:extLst>
          </p:cNvPr>
          <p:cNvSpPr/>
          <p:nvPr/>
        </p:nvSpPr>
        <p:spPr>
          <a:xfrm>
            <a:off x="0" y="3924300"/>
            <a:ext cx="8785422" cy="2746474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June 29-30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2019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Days Hotel of East Brunswick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195 NJ 18 East Brunswick, NJ 08816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contact: Matt and Precy Yap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C41EC9-A7ED-4BE7-94A2-C7C92AA390D0}"/>
              </a:ext>
            </a:extLst>
          </p:cNvPr>
          <p:cNvSpPr/>
          <p:nvPr/>
        </p:nvSpPr>
        <p:spPr>
          <a:xfrm>
            <a:off x="60522" y="266700"/>
            <a:ext cx="942758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Solo Parents Encounter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Weekend #21</a:t>
            </a:r>
          </a:p>
        </p:txBody>
      </p:sp>
    </p:spTree>
    <p:extLst>
      <p:ext uri="{BB962C8B-B14F-4D97-AF65-F5344CB8AC3E}">
        <p14:creationId xmlns:p14="http://schemas.microsoft.com/office/powerpoint/2010/main" val="306484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4B6879-E894-4FC0-97AA-AB5146210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2715632"/>
            <a:ext cx="3274787" cy="3987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E5DCCB-FE9D-4997-BF71-507501ABE476}"/>
              </a:ext>
            </a:extLst>
          </p:cNvPr>
          <p:cNvSpPr/>
          <p:nvPr/>
        </p:nvSpPr>
        <p:spPr>
          <a:xfrm>
            <a:off x="1336498" y="95347"/>
            <a:ext cx="64710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Save the Date!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D4F9F4-BD05-469C-B219-0F7F6F759F54}"/>
              </a:ext>
            </a:extLst>
          </p:cNvPr>
          <p:cNvSpPr/>
          <p:nvPr/>
        </p:nvSpPr>
        <p:spPr>
          <a:xfrm>
            <a:off x="-2" y="1179846"/>
            <a:ext cx="91440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Msgr. Paul Schetelick’s 70</a:t>
            </a:r>
            <a:r>
              <a:rPr kumimoji="0" lang="en-US" sz="4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Birthday &amp;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43</a:t>
            </a:r>
            <a:r>
              <a:rPr kumimoji="0" lang="en-US" sz="4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rd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Sacerdotal Anniversary Celebration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A1C555-44EB-4F5F-8BA2-495F9AC5699F}"/>
              </a:ext>
            </a:extLst>
          </p:cNvPr>
          <p:cNvSpPr/>
          <p:nvPr/>
        </p:nvSpPr>
        <p:spPr>
          <a:xfrm>
            <a:off x="4722587" y="3078186"/>
            <a:ext cx="414892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July 6, 2019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Eucharistic Celebration at 5:30 pm, Divine Mercy Church, Rahway, NJ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Reception to follow in the DMP Auditorium</a:t>
            </a:r>
          </a:p>
        </p:txBody>
      </p:sp>
    </p:spTree>
    <p:extLst>
      <p:ext uri="{BB962C8B-B14F-4D97-AF65-F5344CB8AC3E}">
        <p14:creationId xmlns:p14="http://schemas.microsoft.com/office/powerpoint/2010/main" val="2870958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D27DA3-5F72-4AF8-AAD6-AA47D34FD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1" y="2598004"/>
            <a:ext cx="4917242" cy="3970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F6BA56-229A-4718-AF6E-5BA4BF55969B}"/>
              </a:ext>
            </a:extLst>
          </p:cNvPr>
          <p:cNvSpPr/>
          <p:nvPr/>
        </p:nvSpPr>
        <p:spPr>
          <a:xfrm>
            <a:off x="604987" y="289679"/>
            <a:ext cx="76224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Invitation to Bishop Reynaldo G. Evangelista First U.S. Pastoral Visit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C20FF4-4AC7-4141-9551-531B889A28CC}"/>
              </a:ext>
            </a:extLst>
          </p:cNvPr>
          <p:cNvSpPr/>
          <p:nvPr/>
        </p:nvSpPr>
        <p:spPr>
          <a:xfrm>
            <a:off x="5473485" y="3121224"/>
            <a:ext cx="380542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July 13, 2019 Saturday, 12pm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to 8:30 pm @DMP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Visit bldnewark.com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for details </a:t>
            </a:r>
          </a:p>
        </p:txBody>
      </p:sp>
    </p:spTree>
    <p:extLst>
      <p:ext uri="{BB962C8B-B14F-4D97-AF65-F5344CB8AC3E}">
        <p14:creationId xmlns:p14="http://schemas.microsoft.com/office/powerpoint/2010/main" val="1040723128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11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18fa9b5-5772-4b1e-924d-5642982b1f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5062</TotalTime>
  <Words>517</Words>
  <Application>Microsoft Office PowerPoint</Application>
  <PresentationFormat>On-screen Show (4:3)</PresentationFormat>
  <Paragraphs>95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15</vt:i4>
      </vt:variant>
    </vt:vector>
  </HeadingPairs>
  <TitlesOfParts>
    <vt:vector size="47" baseType="lpstr">
      <vt:lpstr>Batang</vt:lpstr>
      <vt:lpstr>ＭＳ Ｐゴシック</vt:lpstr>
      <vt:lpstr>Arial</vt:lpstr>
      <vt:lpstr>Arial Narrow</vt:lpstr>
      <vt:lpstr>Arial Nova</vt:lpstr>
      <vt:lpstr>Bell MT</vt:lpstr>
      <vt:lpstr>Book Antiqua</vt:lpstr>
      <vt:lpstr>Calibri</vt:lpstr>
      <vt:lpstr>Calibri Light</vt:lpstr>
      <vt:lpstr>Century Gothic</vt:lpstr>
      <vt:lpstr>Copperplate Gothic Light</vt:lpstr>
      <vt:lpstr>Georgia</vt:lpstr>
      <vt:lpstr>Ink Free</vt:lpstr>
      <vt:lpstr>Lucida Sans</vt:lpstr>
      <vt:lpstr>Papyrus</vt:lpstr>
      <vt:lpstr>Perpetua Titling MT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1_Office Theme</vt:lpstr>
      <vt:lpstr>2_Office Theme</vt:lpstr>
      <vt:lpstr>4_Office Theme</vt:lpstr>
      <vt:lpstr>5_Office Theme</vt:lpstr>
      <vt:lpstr>Office Theme</vt:lpstr>
      <vt:lpstr>Ion</vt:lpstr>
      <vt:lpstr>6_Office Theme</vt:lpstr>
      <vt:lpstr>PowerPoint Presentation</vt:lpstr>
      <vt:lpstr> God’s  Promise   for the week</vt:lpstr>
      <vt:lpstr>PowerPoint Presentation</vt:lpstr>
      <vt:lpstr>JuLY 2019 MAGNIFICAT ISSUE</vt:lpstr>
      <vt:lpstr>TEACHINGS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House Rules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25</cp:revision>
  <cp:lastPrinted>2019-06-07T19:55:26Z</cp:lastPrinted>
  <dcterms:created xsi:type="dcterms:W3CDTF">2019-05-03T13:46:13Z</dcterms:created>
  <dcterms:modified xsi:type="dcterms:W3CDTF">2019-06-14T13:40:36Z</dcterms:modified>
</cp:coreProperties>
</file>